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 id="2147483690" r:id="rId3"/>
    <p:sldMasterId id="2147483695" r:id="rId4"/>
    <p:sldMasterId id="2147483705" r:id="rId5"/>
  </p:sldMasterIdLst>
  <p:notesMasterIdLst>
    <p:notesMasterId r:id="rId29"/>
  </p:notesMasterIdLst>
  <p:sldIdLst>
    <p:sldId id="257" r:id="rId6"/>
    <p:sldId id="318" r:id="rId7"/>
    <p:sldId id="323" r:id="rId8"/>
    <p:sldId id="324" r:id="rId9"/>
    <p:sldId id="319" r:id="rId10"/>
    <p:sldId id="331" r:id="rId11"/>
    <p:sldId id="332" r:id="rId12"/>
    <p:sldId id="333" r:id="rId13"/>
    <p:sldId id="328" r:id="rId14"/>
    <p:sldId id="261" r:id="rId15"/>
    <p:sldId id="320" r:id="rId16"/>
    <p:sldId id="289" r:id="rId17"/>
    <p:sldId id="322" r:id="rId18"/>
    <p:sldId id="298" r:id="rId19"/>
    <p:sldId id="312" r:id="rId20"/>
    <p:sldId id="329" r:id="rId21"/>
    <p:sldId id="327" r:id="rId22"/>
    <p:sldId id="330" r:id="rId23"/>
    <p:sldId id="334" r:id="rId24"/>
    <p:sldId id="326" r:id="rId25"/>
    <p:sldId id="290" r:id="rId26"/>
    <p:sldId id="325" r:id="rId27"/>
    <p:sldId id="259"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99"/>
    <a:srgbClr val="21B7CF"/>
    <a:srgbClr val="159960"/>
    <a:srgbClr val="98C222"/>
    <a:srgbClr val="2F70BF"/>
    <a:srgbClr val="F2F2F2"/>
    <a:srgbClr val="FDC609"/>
    <a:srgbClr val="FFFFFF"/>
    <a:srgbClr val="159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Közepesen sötét stílus 3 – 2. jelölőszín">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Világos stílus 1 – 1. jelölőszín">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Világos stílus 1 – 4. jelölőszín">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Világos stílus 2 – 4. jelölőszín">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75" autoAdjust="0"/>
  </p:normalViewPr>
  <p:slideViewPr>
    <p:cSldViewPr>
      <p:cViewPr varScale="1">
        <p:scale>
          <a:sx n="70" d="100"/>
          <a:sy n="70" d="100"/>
        </p:scale>
        <p:origin x="1220"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645"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r&#225;tki%20No&#233;mi\Desktop\SOCIAL%20SEEDS_Comparative%20analysis_M&#211;DOS&#205;TOT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r&#225;tki%20No&#233;mi\Desktop\IFKA\SOCIAL%20SEEDS\SOCIAL%20SEEDS_Comparative%20analysis_M&#211;DOS&#205;TOT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r&#225;tki%20No&#233;mi\Desktop\SOCIAL%20SEEDS_Comparative%20analysis_M&#211;DOS&#205;TOT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r&#225;tki%20No&#233;mi\Desktop\SOCIAL%20SEEDS_Comparative%20analysis_M&#211;DOS&#205;TOT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r&#225;tki%20No&#233;mi\Desktop\SOCIAL%20SEEDS_Comparative%20analysis_M&#211;DOS&#205;TOT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r&#225;tki%20No&#233;mi\Desktop\SOCIAL%20SEEDS_Comparative%20analysis_M&#211;DOS&#205;TOT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b="1" dirty="0">
                <a:latin typeface="Open Sans" panose="020B0606030504020204" pitchFamily="34" charset="0"/>
                <a:ea typeface="Open Sans" panose="020B0606030504020204" pitchFamily="34" charset="0"/>
                <a:cs typeface="Open Sans" panose="020B0606030504020204" pitchFamily="34" charset="0"/>
              </a:rPr>
              <a:t>Hungary</a:t>
            </a:r>
          </a:p>
        </c:rich>
      </c:tx>
      <c:layout>
        <c:manualLayout>
          <c:xMode val="edge"/>
          <c:yMode val="edge"/>
          <c:x val="0.41451441737955041"/>
          <c:y val="5.26439582414813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radarChart>
        <c:radarStyle val="marker"/>
        <c:varyColors val="0"/>
        <c:ser>
          <c:idx val="0"/>
          <c:order val="0"/>
          <c:spPr>
            <a:ln w="28575" cap="rnd">
              <a:solidFill>
                <a:schemeClr val="accent1"/>
              </a:solidFill>
              <a:round/>
            </a:ln>
            <a:effectLst/>
          </c:spPr>
          <c:marker>
            <c:symbol val="none"/>
          </c:marker>
          <c:cat>
            <c:strRef>
              <c:f>Pókháló!$A$2:$A$12</c:f>
              <c:strCache>
                <c:ptCount val="11"/>
                <c:pt idx="0">
                  <c:v>Legal definition</c:v>
                </c:pt>
                <c:pt idx="1">
                  <c:v>Sectoral characteristics</c:v>
                </c:pt>
                <c:pt idx="2">
                  <c:v>Stages of SE development</c:v>
                </c:pt>
                <c:pt idx="3">
                  <c:v>Ecosystem enablers</c:v>
                </c:pt>
                <c:pt idx="4">
                  <c:v>Opportunities and barriers</c:v>
                </c:pt>
                <c:pt idx="5">
                  <c:v>Access to finance</c:v>
                </c:pt>
                <c:pt idx="6">
                  <c:v>Access to market</c:v>
                </c:pt>
                <c:pt idx="7">
                  <c:v>Skills enhancement</c:v>
                </c:pt>
                <c:pt idx="8">
                  <c:v>Internationalization</c:v>
                </c:pt>
                <c:pt idx="9">
                  <c:v>Capacity building</c:v>
                </c:pt>
                <c:pt idx="10">
                  <c:v>Scope of measures</c:v>
                </c:pt>
              </c:strCache>
            </c:strRef>
          </c:cat>
          <c:val>
            <c:numRef>
              <c:f>Pókháló!$B$2:$B$12</c:f>
              <c:numCache>
                <c:formatCode>General</c:formatCode>
                <c:ptCount val="11"/>
                <c:pt idx="0">
                  <c:v>1</c:v>
                </c:pt>
                <c:pt idx="1">
                  <c:v>4</c:v>
                </c:pt>
                <c:pt idx="2">
                  <c:v>2</c:v>
                </c:pt>
                <c:pt idx="3">
                  <c:v>2</c:v>
                </c:pt>
                <c:pt idx="4">
                  <c:v>1</c:v>
                </c:pt>
                <c:pt idx="5">
                  <c:v>3</c:v>
                </c:pt>
                <c:pt idx="6">
                  <c:v>2</c:v>
                </c:pt>
                <c:pt idx="7">
                  <c:v>3</c:v>
                </c:pt>
                <c:pt idx="8">
                  <c:v>1</c:v>
                </c:pt>
                <c:pt idx="9">
                  <c:v>4</c:v>
                </c:pt>
                <c:pt idx="10">
                  <c:v>1</c:v>
                </c:pt>
              </c:numCache>
            </c:numRef>
          </c:val>
        </c:ser>
        <c:dLbls>
          <c:showLegendKey val="0"/>
          <c:showVal val="0"/>
          <c:showCatName val="0"/>
          <c:showSerName val="0"/>
          <c:showPercent val="0"/>
          <c:showBubbleSize val="0"/>
        </c:dLbls>
        <c:axId val="314263096"/>
        <c:axId val="314262312"/>
      </c:radarChart>
      <c:catAx>
        <c:axId val="314263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crossAx val="314262312"/>
        <c:crosses val="autoZero"/>
        <c:auto val="1"/>
        <c:lblAlgn val="ctr"/>
        <c:lblOffset val="100"/>
        <c:noMultiLvlLbl val="0"/>
      </c:catAx>
      <c:valAx>
        <c:axId val="314262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3142630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b="1" dirty="0" err="1">
                <a:latin typeface="Open Sans" panose="020B0606030504020204" pitchFamily="34" charset="0"/>
                <a:ea typeface="Open Sans" panose="020B0606030504020204" pitchFamily="34" charset="0"/>
                <a:cs typeface="Open Sans" panose="020B0606030504020204" pitchFamily="34" charset="0"/>
              </a:rPr>
              <a:t>Slovenia</a:t>
            </a:r>
            <a:endParaRPr lang="hu-HU" b="1" dirty="0">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36176702588601267"/>
          <c:y val="9.75262190625397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manualLayout>
          <c:layoutTarget val="inner"/>
          <c:xMode val="edge"/>
          <c:yMode val="edge"/>
          <c:x val="0.30526006369662628"/>
          <c:y val="0.32206541345292788"/>
          <c:w val="0.42359593789990413"/>
          <c:h val="0.50281963972080823"/>
        </c:manualLayout>
      </c:layout>
      <c:radarChart>
        <c:radarStyle val="marker"/>
        <c:varyColors val="0"/>
        <c:ser>
          <c:idx val="0"/>
          <c:order val="0"/>
          <c:spPr>
            <a:ln w="28575" cap="rnd">
              <a:solidFill>
                <a:schemeClr val="accent1"/>
              </a:solidFill>
              <a:round/>
            </a:ln>
            <a:effectLst/>
          </c:spPr>
          <c:marker>
            <c:symbol val="none"/>
          </c:marker>
          <c:cat>
            <c:strRef>
              <c:f>Pókháló!$A$2:$A$12</c:f>
              <c:strCache>
                <c:ptCount val="11"/>
                <c:pt idx="0">
                  <c:v>Legal definition</c:v>
                </c:pt>
                <c:pt idx="1">
                  <c:v>Sectoral characteristics</c:v>
                </c:pt>
                <c:pt idx="2">
                  <c:v>Stages of SE development</c:v>
                </c:pt>
                <c:pt idx="3">
                  <c:v>Ecosystem enablers</c:v>
                </c:pt>
                <c:pt idx="4">
                  <c:v>Opportunities and barriers</c:v>
                </c:pt>
                <c:pt idx="5">
                  <c:v>Access to finance</c:v>
                </c:pt>
                <c:pt idx="6">
                  <c:v>Access to market</c:v>
                </c:pt>
                <c:pt idx="7">
                  <c:v>Skills enhancement</c:v>
                </c:pt>
                <c:pt idx="8">
                  <c:v>Internationalization</c:v>
                </c:pt>
                <c:pt idx="9">
                  <c:v>Capacity building</c:v>
                </c:pt>
                <c:pt idx="10">
                  <c:v>Scope of measures</c:v>
                </c:pt>
              </c:strCache>
            </c:strRef>
          </c:cat>
          <c:val>
            <c:numRef>
              <c:f>Pókháló!$C$2:$C$12</c:f>
              <c:numCache>
                <c:formatCode>General</c:formatCode>
                <c:ptCount val="11"/>
                <c:pt idx="0">
                  <c:v>1</c:v>
                </c:pt>
                <c:pt idx="1">
                  <c:v>4</c:v>
                </c:pt>
                <c:pt idx="2">
                  <c:v>1</c:v>
                </c:pt>
                <c:pt idx="3">
                  <c:v>3</c:v>
                </c:pt>
                <c:pt idx="4">
                  <c:v>3</c:v>
                </c:pt>
                <c:pt idx="5">
                  <c:v>1</c:v>
                </c:pt>
                <c:pt idx="6">
                  <c:v>2</c:v>
                </c:pt>
                <c:pt idx="7">
                  <c:v>2</c:v>
                </c:pt>
                <c:pt idx="8">
                  <c:v>1</c:v>
                </c:pt>
                <c:pt idx="9">
                  <c:v>2</c:v>
                </c:pt>
                <c:pt idx="10">
                  <c:v>2</c:v>
                </c:pt>
              </c:numCache>
            </c:numRef>
          </c:val>
        </c:ser>
        <c:dLbls>
          <c:showLegendKey val="0"/>
          <c:showVal val="0"/>
          <c:showCatName val="0"/>
          <c:showSerName val="0"/>
          <c:showPercent val="0"/>
          <c:showBubbleSize val="0"/>
        </c:dLbls>
        <c:axId val="314259960"/>
        <c:axId val="314264664"/>
      </c:radarChart>
      <c:catAx>
        <c:axId val="31425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hu-HU"/>
          </a:p>
        </c:txPr>
        <c:crossAx val="314264664"/>
        <c:crosses val="autoZero"/>
        <c:auto val="1"/>
        <c:lblAlgn val="ctr"/>
        <c:lblOffset val="100"/>
        <c:noMultiLvlLbl val="0"/>
      </c:catAx>
      <c:valAx>
        <c:axId val="314264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crossAx val="31425996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b="1" dirty="0" err="1">
                <a:latin typeface="Open Sans" panose="020B0606030504020204" pitchFamily="34" charset="0"/>
                <a:ea typeface="Open Sans" panose="020B0606030504020204" pitchFamily="34" charset="0"/>
                <a:cs typeface="Open Sans" panose="020B0606030504020204" pitchFamily="34" charset="0"/>
              </a:rPr>
              <a:t>Estonia</a:t>
            </a:r>
            <a:endParaRPr lang="hu-HU" b="1" dirty="0">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38431792179036639"/>
          <c:y val="0.1250206714073094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manualLayout>
          <c:layoutTarget val="inner"/>
          <c:xMode val="edge"/>
          <c:yMode val="edge"/>
          <c:x val="0.20179781611566969"/>
          <c:y val="0.30933184818013965"/>
          <c:w val="0.48545132513019484"/>
          <c:h val="0.44826302233306625"/>
        </c:manualLayout>
      </c:layout>
      <c:radarChart>
        <c:radarStyle val="marker"/>
        <c:varyColors val="0"/>
        <c:ser>
          <c:idx val="0"/>
          <c:order val="0"/>
          <c:spPr>
            <a:ln w="28575" cap="rnd">
              <a:solidFill>
                <a:schemeClr val="accent1"/>
              </a:solidFill>
              <a:round/>
            </a:ln>
            <a:effectLst/>
          </c:spPr>
          <c:marker>
            <c:symbol val="none"/>
          </c:marker>
          <c:cat>
            <c:strRef>
              <c:f>Pókháló!$A$2:$A$12</c:f>
              <c:strCache>
                <c:ptCount val="11"/>
                <c:pt idx="0">
                  <c:v>Legal definition</c:v>
                </c:pt>
                <c:pt idx="1">
                  <c:v>Sectoral characteristics</c:v>
                </c:pt>
                <c:pt idx="2">
                  <c:v>Stages of SE development</c:v>
                </c:pt>
                <c:pt idx="3">
                  <c:v>Ecosystem enablers</c:v>
                </c:pt>
                <c:pt idx="4">
                  <c:v>Opportunities and barriers</c:v>
                </c:pt>
                <c:pt idx="5">
                  <c:v>Access to finance</c:v>
                </c:pt>
                <c:pt idx="6">
                  <c:v>Access to market</c:v>
                </c:pt>
                <c:pt idx="7">
                  <c:v>Skills enhancement</c:v>
                </c:pt>
                <c:pt idx="8">
                  <c:v>Internationalization</c:v>
                </c:pt>
                <c:pt idx="9">
                  <c:v>Capacity building</c:v>
                </c:pt>
                <c:pt idx="10">
                  <c:v>Scope of measures</c:v>
                </c:pt>
              </c:strCache>
            </c:strRef>
          </c:cat>
          <c:val>
            <c:numRef>
              <c:f>Pókháló!$D$2:$D$12</c:f>
              <c:numCache>
                <c:formatCode>General</c:formatCode>
                <c:ptCount val="11"/>
                <c:pt idx="0">
                  <c:v>1</c:v>
                </c:pt>
                <c:pt idx="1">
                  <c:v>3</c:v>
                </c:pt>
                <c:pt idx="2">
                  <c:v>4</c:v>
                </c:pt>
                <c:pt idx="3">
                  <c:v>4</c:v>
                </c:pt>
                <c:pt idx="4">
                  <c:v>4</c:v>
                </c:pt>
                <c:pt idx="5">
                  <c:v>4</c:v>
                </c:pt>
                <c:pt idx="6">
                  <c:v>4</c:v>
                </c:pt>
                <c:pt idx="7">
                  <c:v>3</c:v>
                </c:pt>
                <c:pt idx="8">
                  <c:v>3</c:v>
                </c:pt>
                <c:pt idx="9">
                  <c:v>3</c:v>
                </c:pt>
                <c:pt idx="10">
                  <c:v>4</c:v>
                </c:pt>
              </c:numCache>
            </c:numRef>
          </c:val>
        </c:ser>
        <c:dLbls>
          <c:showLegendKey val="0"/>
          <c:showVal val="0"/>
          <c:showCatName val="0"/>
          <c:showSerName val="0"/>
          <c:showPercent val="0"/>
          <c:showBubbleSize val="0"/>
        </c:dLbls>
        <c:axId val="314262704"/>
        <c:axId val="314259176"/>
      </c:radarChart>
      <c:catAx>
        <c:axId val="31426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crossAx val="314259176"/>
        <c:crosses val="autoZero"/>
        <c:auto val="1"/>
        <c:lblAlgn val="ctr"/>
        <c:lblOffset val="100"/>
        <c:noMultiLvlLbl val="0"/>
      </c:catAx>
      <c:valAx>
        <c:axId val="314259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crossAx val="314262704"/>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b="1" dirty="0" err="1">
                <a:latin typeface="Open Sans" panose="020B0606030504020204" pitchFamily="34" charset="0"/>
                <a:ea typeface="Open Sans" panose="020B0606030504020204" pitchFamily="34" charset="0"/>
                <a:cs typeface="Open Sans" panose="020B0606030504020204" pitchFamily="34" charset="0"/>
              </a:rPr>
              <a:t>Poland</a:t>
            </a:r>
            <a:endParaRPr lang="hu-HU" b="1" dirty="0">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4321189553817692"/>
          <c:y val="1.2002957830885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manualLayout>
          <c:layoutTarget val="inner"/>
          <c:xMode val="edge"/>
          <c:yMode val="edge"/>
          <c:x val="0.26223868989681082"/>
          <c:y val="0.26436550816168658"/>
          <c:w val="0.49921401767962764"/>
          <c:h val="0.52394120835947444"/>
        </c:manualLayout>
      </c:layout>
      <c:radarChart>
        <c:radarStyle val="marker"/>
        <c:varyColors val="0"/>
        <c:ser>
          <c:idx val="0"/>
          <c:order val="0"/>
          <c:spPr>
            <a:ln w="28575" cap="rnd">
              <a:solidFill>
                <a:schemeClr val="accent1"/>
              </a:solidFill>
              <a:round/>
            </a:ln>
            <a:effectLst/>
          </c:spPr>
          <c:marker>
            <c:symbol val="none"/>
          </c:marker>
          <c:cat>
            <c:strRef>
              <c:f>Pókháló!$A$2:$A$12</c:f>
              <c:strCache>
                <c:ptCount val="11"/>
                <c:pt idx="0">
                  <c:v>Legal definition</c:v>
                </c:pt>
                <c:pt idx="1">
                  <c:v>Sectoral characteristics</c:v>
                </c:pt>
                <c:pt idx="2">
                  <c:v>Stages of SE development</c:v>
                </c:pt>
                <c:pt idx="3">
                  <c:v>Ecosystem enablers</c:v>
                </c:pt>
                <c:pt idx="4">
                  <c:v>Opportunities and barriers</c:v>
                </c:pt>
                <c:pt idx="5">
                  <c:v>Access to finance</c:v>
                </c:pt>
                <c:pt idx="6">
                  <c:v>Access to market</c:v>
                </c:pt>
                <c:pt idx="7">
                  <c:v>Skills enhancement</c:v>
                </c:pt>
                <c:pt idx="8">
                  <c:v>Internationalization</c:v>
                </c:pt>
                <c:pt idx="9">
                  <c:v>Capacity building</c:v>
                </c:pt>
                <c:pt idx="10">
                  <c:v>Scope of measures</c:v>
                </c:pt>
              </c:strCache>
            </c:strRef>
          </c:cat>
          <c:val>
            <c:numRef>
              <c:f>Pókháló!$E$2:$E$12</c:f>
              <c:numCache>
                <c:formatCode>General</c:formatCode>
                <c:ptCount val="11"/>
                <c:pt idx="0">
                  <c:v>2</c:v>
                </c:pt>
                <c:pt idx="1">
                  <c:v>4</c:v>
                </c:pt>
                <c:pt idx="2">
                  <c:v>2</c:v>
                </c:pt>
                <c:pt idx="3">
                  <c:v>2</c:v>
                </c:pt>
                <c:pt idx="4">
                  <c:v>3</c:v>
                </c:pt>
                <c:pt idx="5">
                  <c:v>2</c:v>
                </c:pt>
                <c:pt idx="6">
                  <c:v>2</c:v>
                </c:pt>
                <c:pt idx="7">
                  <c:v>3</c:v>
                </c:pt>
                <c:pt idx="8">
                  <c:v>1</c:v>
                </c:pt>
                <c:pt idx="9">
                  <c:v>4</c:v>
                </c:pt>
                <c:pt idx="10">
                  <c:v>2</c:v>
                </c:pt>
              </c:numCache>
            </c:numRef>
          </c:val>
        </c:ser>
        <c:dLbls>
          <c:showLegendKey val="0"/>
          <c:showVal val="0"/>
          <c:showCatName val="0"/>
          <c:showSerName val="0"/>
          <c:showPercent val="0"/>
          <c:showBubbleSize val="0"/>
        </c:dLbls>
        <c:axId val="314258392"/>
        <c:axId val="314260352"/>
      </c:radarChart>
      <c:catAx>
        <c:axId val="31425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crossAx val="314260352"/>
        <c:crosses val="autoZero"/>
        <c:auto val="1"/>
        <c:lblAlgn val="ctr"/>
        <c:lblOffset val="100"/>
        <c:noMultiLvlLbl val="0"/>
      </c:catAx>
      <c:valAx>
        <c:axId val="31426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crossAx val="31425839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hu-HU" b="1" dirty="0">
                <a:latin typeface="Open Sans" panose="020B0606030504020204" pitchFamily="34" charset="0"/>
                <a:ea typeface="Open Sans" panose="020B0606030504020204" pitchFamily="34" charset="0"/>
                <a:cs typeface="Open Sans" panose="020B0606030504020204" pitchFamily="34" charset="0"/>
              </a:rPr>
              <a:t>Belgium</a:t>
            </a:r>
          </a:p>
        </c:rich>
      </c:tx>
      <c:layout>
        <c:manualLayout>
          <c:xMode val="edge"/>
          <c:yMode val="edge"/>
          <c:x val="0.41339490056660372"/>
          <c:y val="6.55620600790071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title>
    <c:autoTitleDeleted val="0"/>
    <c:plotArea>
      <c:layout>
        <c:manualLayout>
          <c:layoutTarget val="inner"/>
          <c:xMode val="edge"/>
          <c:yMode val="edge"/>
          <c:x val="0.26165288571271778"/>
          <c:y val="0.27175922660419249"/>
          <c:w val="0.45899999206437381"/>
          <c:h val="0.43750897051317861"/>
        </c:manualLayout>
      </c:layout>
      <c:radarChart>
        <c:radarStyle val="marker"/>
        <c:varyColors val="0"/>
        <c:ser>
          <c:idx val="0"/>
          <c:order val="0"/>
          <c:spPr>
            <a:ln w="28575" cap="rnd">
              <a:solidFill>
                <a:schemeClr val="accent1"/>
              </a:solidFill>
              <a:round/>
            </a:ln>
            <a:effectLst/>
          </c:spPr>
          <c:marker>
            <c:symbol val="none"/>
          </c:marker>
          <c:cat>
            <c:strRef>
              <c:f>Pókháló!$A$2:$A$12</c:f>
              <c:strCache>
                <c:ptCount val="11"/>
                <c:pt idx="0">
                  <c:v>Legal definition</c:v>
                </c:pt>
                <c:pt idx="1">
                  <c:v>Sectoral characteristics</c:v>
                </c:pt>
                <c:pt idx="2">
                  <c:v>Stages of SE development</c:v>
                </c:pt>
                <c:pt idx="3">
                  <c:v>Ecosystem enablers</c:v>
                </c:pt>
                <c:pt idx="4">
                  <c:v>Opportunities and barriers</c:v>
                </c:pt>
                <c:pt idx="5">
                  <c:v>Access to finance</c:v>
                </c:pt>
                <c:pt idx="6">
                  <c:v>Access to market</c:v>
                </c:pt>
                <c:pt idx="7">
                  <c:v>Skills enhancement</c:v>
                </c:pt>
                <c:pt idx="8">
                  <c:v>Internationalization</c:v>
                </c:pt>
                <c:pt idx="9">
                  <c:v>Capacity building</c:v>
                </c:pt>
                <c:pt idx="10">
                  <c:v>Scope of measures</c:v>
                </c:pt>
              </c:strCache>
            </c:strRef>
          </c:cat>
          <c:val>
            <c:numRef>
              <c:f>Pókháló!$F$2:$F$12</c:f>
              <c:numCache>
                <c:formatCode>General</c:formatCode>
                <c:ptCount val="11"/>
                <c:pt idx="0">
                  <c:v>2</c:v>
                </c:pt>
                <c:pt idx="1">
                  <c:v>4</c:v>
                </c:pt>
                <c:pt idx="2">
                  <c:v>4</c:v>
                </c:pt>
                <c:pt idx="3">
                  <c:v>2</c:v>
                </c:pt>
                <c:pt idx="4">
                  <c:v>3</c:v>
                </c:pt>
                <c:pt idx="5">
                  <c:v>3</c:v>
                </c:pt>
                <c:pt idx="6">
                  <c:v>3</c:v>
                </c:pt>
                <c:pt idx="7">
                  <c:v>4</c:v>
                </c:pt>
                <c:pt idx="8">
                  <c:v>3</c:v>
                </c:pt>
                <c:pt idx="9">
                  <c:v>3</c:v>
                </c:pt>
                <c:pt idx="10">
                  <c:v>3</c:v>
                </c:pt>
              </c:numCache>
            </c:numRef>
          </c:val>
        </c:ser>
        <c:dLbls>
          <c:showLegendKey val="0"/>
          <c:showVal val="0"/>
          <c:showCatName val="0"/>
          <c:showSerName val="0"/>
          <c:showPercent val="0"/>
          <c:showBubbleSize val="0"/>
        </c:dLbls>
        <c:axId val="314263488"/>
        <c:axId val="314265056"/>
      </c:radarChart>
      <c:catAx>
        <c:axId val="31426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crossAx val="314265056"/>
        <c:crosses val="autoZero"/>
        <c:auto val="1"/>
        <c:lblAlgn val="ctr"/>
        <c:lblOffset val="100"/>
        <c:noMultiLvlLbl val="0"/>
      </c:catAx>
      <c:valAx>
        <c:axId val="314265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crossAx val="31426348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hu-HU" sz="1400" b="1" dirty="0" err="1"/>
              <a:t>Czech</a:t>
            </a:r>
            <a:r>
              <a:rPr lang="hu-HU" sz="1400" b="1" dirty="0"/>
              <a:t> </a:t>
            </a:r>
            <a:r>
              <a:rPr lang="hu-HU" sz="1400" b="1" dirty="0" err="1"/>
              <a:t>Republic</a:t>
            </a:r>
            <a:endParaRPr lang="en-GB" sz="1400" b="1" dirty="0"/>
          </a:p>
        </c:rich>
      </c:tx>
      <c:layout>
        <c:manualLayout>
          <c:xMode val="edge"/>
          <c:yMode val="edge"/>
          <c:x val="0.33582863688546394"/>
          <c:y val="0.234156172190018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title>
    <c:autoTitleDeleted val="0"/>
    <c:plotArea>
      <c:layout>
        <c:manualLayout>
          <c:layoutTarget val="inner"/>
          <c:xMode val="edge"/>
          <c:yMode val="edge"/>
          <c:x val="0.19588930417349978"/>
          <c:y val="0.41200601893907213"/>
          <c:w val="0.41586559826685926"/>
          <c:h val="0.39140291601586752"/>
        </c:manualLayout>
      </c:layout>
      <c:radarChart>
        <c:radarStyle val="marker"/>
        <c:varyColors val="0"/>
        <c:ser>
          <c:idx val="0"/>
          <c:order val="0"/>
          <c:spPr>
            <a:ln w="28575" cap="rnd">
              <a:solidFill>
                <a:schemeClr val="accent1"/>
              </a:solidFill>
              <a:round/>
            </a:ln>
            <a:effectLst/>
          </c:spPr>
          <c:marker>
            <c:symbol val="none"/>
          </c:marker>
          <c:cat>
            <c:strRef>
              <c:f>Pókháló!$A$2:$A$12</c:f>
              <c:strCache>
                <c:ptCount val="11"/>
                <c:pt idx="0">
                  <c:v>Legal definition</c:v>
                </c:pt>
                <c:pt idx="1">
                  <c:v>Sectoral characteristics</c:v>
                </c:pt>
                <c:pt idx="2">
                  <c:v>Stages of SE development</c:v>
                </c:pt>
                <c:pt idx="3">
                  <c:v>Ecosystem enablers</c:v>
                </c:pt>
                <c:pt idx="4">
                  <c:v>Opportunities and barriers</c:v>
                </c:pt>
                <c:pt idx="5">
                  <c:v>Access to finance</c:v>
                </c:pt>
                <c:pt idx="6">
                  <c:v>Access to market</c:v>
                </c:pt>
                <c:pt idx="7">
                  <c:v>Skills enhancement</c:v>
                </c:pt>
                <c:pt idx="8">
                  <c:v>Internationalization</c:v>
                </c:pt>
                <c:pt idx="9">
                  <c:v>Capacity building</c:v>
                </c:pt>
                <c:pt idx="10">
                  <c:v>Scope of measures</c:v>
                </c:pt>
              </c:strCache>
            </c:strRef>
          </c:cat>
          <c:val>
            <c:numRef>
              <c:f>Pókháló!$G$2:$G$12</c:f>
              <c:numCache>
                <c:formatCode>General</c:formatCode>
                <c:ptCount val="11"/>
                <c:pt idx="0">
                  <c:v>3</c:v>
                </c:pt>
                <c:pt idx="1">
                  <c:v>4</c:v>
                </c:pt>
                <c:pt idx="2">
                  <c:v>3</c:v>
                </c:pt>
                <c:pt idx="3">
                  <c:v>3</c:v>
                </c:pt>
                <c:pt idx="4">
                  <c:v>4</c:v>
                </c:pt>
                <c:pt idx="5">
                  <c:v>2</c:v>
                </c:pt>
                <c:pt idx="6">
                  <c:v>3</c:v>
                </c:pt>
                <c:pt idx="7">
                  <c:v>4</c:v>
                </c:pt>
                <c:pt idx="8">
                  <c:v>2</c:v>
                </c:pt>
                <c:pt idx="9">
                  <c:v>4</c:v>
                </c:pt>
                <c:pt idx="10">
                  <c:v>1</c:v>
                </c:pt>
              </c:numCache>
            </c:numRef>
          </c:val>
        </c:ser>
        <c:dLbls>
          <c:showLegendKey val="0"/>
          <c:showVal val="0"/>
          <c:showCatName val="0"/>
          <c:showSerName val="0"/>
          <c:showPercent val="0"/>
          <c:showBubbleSize val="0"/>
        </c:dLbls>
        <c:axId val="314260744"/>
        <c:axId val="314261136"/>
      </c:radarChart>
      <c:catAx>
        <c:axId val="31426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crossAx val="314261136"/>
        <c:crosses val="autoZero"/>
        <c:auto val="1"/>
        <c:lblAlgn val="ctr"/>
        <c:lblOffset val="100"/>
        <c:noMultiLvlLbl val="0"/>
      </c:catAx>
      <c:valAx>
        <c:axId val="314261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hu-HU"/>
          </a:p>
        </c:txPr>
        <c:crossAx val="3142607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050">
          <a:latin typeface="Open Sans" panose="020B0606030504020204" pitchFamily="34" charset="0"/>
          <a:ea typeface="Open Sans" panose="020B0606030504020204" pitchFamily="34" charset="0"/>
          <a:cs typeface="Open Sans" panose="020B0606030504020204" pitchFamily="34" charset="0"/>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FE18E-519F-4E42-AA44-3EC67777328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hu-HU"/>
        </a:p>
      </dgm:t>
    </dgm:pt>
    <dgm:pt modelId="{7B260A61-28BF-4B60-BAB9-8734D662E8DA}">
      <dgm:prSet phldrT="[Szöveg]" custT="1"/>
      <dgm:spPr>
        <a:solidFill>
          <a:schemeClr val="bg1"/>
        </a:solidFill>
        <a:ln>
          <a:solidFill>
            <a:schemeClr val="accent3"/>
          </a:solidFill>
        </a:ln>
      </dgm:spPr>
      <dgm:t>
        <a:bodyPr/>
        <a:lstStyle/>
        <a:p>
          <a:r>
            <a:rPr lang="hu-HU" sz="1600" b="1" dirty="0" err="1" smtClean="0">
              <a:solidFill>
                <a:schemeClr val="tx2"/>
              </a:solidFill>
              <a:latin typeface="+mj-lt"/>
              <a:ea typeface="Open Sans" panose="020B0606030504020204" pitchFamily="34" charset="0"/>
              <a:cs typeface="Open Sans" panose="020B0606030504020204" pitchFamily="34" charset="0"/>
            </a:rPr>
            <a:t>Step</a:t>
          </a:r>
          <a:r>
            <a:rPr lang="hu-HU" sz="1600" b="1" dirty="0" smtClean="0">
              <a:solidFill>
                <a:schemeClr val="tx2"/>
              </a:solidFill>
              <a:latin typeface="+mj-lt"/>
              <a:ea typeface="Open Sans" panose="020B0606030504020204" pitchFamily="34" charset="0"/>
              <a:cs typeface="Open Sans" panose="020B0606030504020204" pitchFamily="34" charset="0"/>
            </a:rPr>
            <a:t> 1: </a:t>
          </a:r>
          <a:r>
            <a:rPr lang="hu-HU" sz="1600" b="1" dirty="0" err="1" smtClean="0">
              <a:solidFill>
                <a:schemeClr val="tx2"/>
              </a:solidFill>
              <a:latin typeface="+mj-lt"/>
              <a:ea typeface="Open Sans" panose="020B0606030504020204" pitchFamily="34" charset="0"/>
              <a:cs typeface="Open Sans" panose="020B0606030504020204" pitchFamily="34" charset="0"/>
            </a:rPr>
            <a:t>Desk</a:t>
          </a:r>
          <a:r>
            <a:rPr lang="hu-HU" sz="1600" b="1" dirty="0" smtClean="0">
              <a:solidFill>
                <a:schemeClr val="tx2"/>
              </a:solidFill>
              <a:latin typeface="+mj-lt"/>
              <a:ea typeface="Open Sans" panose="020B0606030504020204" pitchFamily="34" charset="0"/>
              <a:cs typeface="Open Sans" panose="020B0606030504020204" pitchFamily="34" charset="0"/>
            </a:rPr>
            <a:t> </a:t>
          </a:r>
          <a:r>
            <a:rPr lang="hu-HU" sz="1600" b="1" dirty="0" err="1" smtClean="0">
              <a:solidFill>
                <a:schemeClr val="tx2"/>
              </a:solidFill>
              <a:latin typeface="+mj-lt"/>
              <a:ea typeface="Open Sans" panose="020B0606030504020204" pitchFamily="34" charset="0"/>
              <a:cs typeface="Open Sans" panose="020B0606030504020204" pitchFamily="34" charset="0"/>
            </a:rPr>
            <a:t>research</a:t>
          </a:r>
          <a:r>
            <a:rPr lang="hu-HU" sz="1600" b="1" dirty="0" smtClean="0">
              <a:solidFill>
                <a:schemeClr val="tx2"/>
              </a:solidFill>
              <a:latin typeface="+mj-lt"/>
              <a:ea typeface="Open Sans" panose="020B0606030504020204" pitchFamily="34" charset="0"/>
              <a:cs typeface="Open Sans" panose="020B0606030504020204" pitchFamily="34" charset="0"/>
            </a:rPr>
            <a:t> </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literature</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review</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of country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reports</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Operational</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Programmes</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stakeholder</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profiles</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endParaRPr lang="hu-HU" sz="1600" b="0" dirty="0">
            <a:solidFill>
              <a:schemeClr val="tx1">
                <a:lumMod val="65000"/>
                <a:lumOff val="35000"/>
              </a:schemeClr>
            </a:solidFill>
            <a:latin typeface="+mj-lt"/>
            <a:ea typeface="Open Sans" panose="020B0606030504020204" pitchFamily="34" charset="0"/>
            <a:cs typeface="Open Sans" panose="020B0606030504020204" pitchFamily="34" charset="0"/>
          </a:endParaRPr>
        </a:p>
      </dgm:t>
    </dgm:pt>
    <dgm:pt modelId="{47560D6D-772E-4A71-8108-9D2106724EC7}" type="parTrans" cxnId="{4F30E3B3-5AC3-4372-AC01-B72EA8C2276A}">
      <dgm:prSet/>
      <dgm:spPr/>
      <dgm:t>
        <a:bodyPr/>
        <a:lstStyle/>
        <a:p>
          <a:endParaRPr lang="hu-HU">
            <a:latin typeface="+mj-lt"/>
          </a:endParaRPr>
        </a:p>
      </dgm:t>
    </dgm:pt>
    <dgm:pt modelId="{802859B6-0DC6-4E2E-AC74-6B337E61C5C6}" type="sibTrans" cxnId="{4F30E3B3-5AC3-4372-AC01-B72EA8C2276A}">
      <dgm:prSet/>
      <dgm:spPr/>
      <dgm:t>
        <a:bodyPr/>
        <a:lstStyle/>
        <a:p>
          <a:endParaRPr lang="hu-HU">
            <a:latin typeface="+mj-lt"/>
          </a:endParaRPr>
        </a:p>
      </dgm:t>
    </dgm:pt>
    <dgm:pt modelId="{75AEF34B-DFFD-48CE-A93C-44DF8742FDD0}">
      <dgm:prSet custT="1"/>
      <dgm:spPr>
        <a:solidFill>
          <a:schemeClr val="bg1"/>
        </a:solidFill>
        <a:ln>
          <a:solidFill>
            <a:schemeClr val="accent2"/>
          </a:solidFill>
        </a:ln>
      </dgm:spPr>
      <dgm:t>
        <a:bodyPr/>
        <a:lstStyle/>
        <a:p>
          <a:r>
            <a:rPr lang="hu-HU" sz="1600" b="1" dirty="0" err="1" smtClean="0">
              <a:solidFill>
                <a:schemeClr val="tx2"/>
              </a:solidFill>
              <a:latin typeface="+mj-lt"/>
              <a:ea typeface="Open Sans" panose="020B0606030504020204" pitchFamily="34" charset="0"/>
              <a:cs typeface="Open Sans" panose="020B0606030504020204" pitchFamily="34" charset="0"/>
            </a:rPr>
            <a:t>Step</a:t>
          </a:r>
          <a:r>
            <a:rPr lang="hu-HU" sz="1600" b="1" dirty="0" smtClean="0">
              <a:solidFill>
                <a:schemeClr val="tx2"/>
              </a:solidFill>
              <a:latin typeface="+mj-lt"/>
              <a:ea typeface="Open Sans" panose="020B0606030504020204" pitchFamily="34" charset="0"/>
              <a:cs typeface="Open Sans" panose="020B0606030504020204" pitchFamily="34" charset="0"/>
            </a:rPr>
            <a:t> 2: </a:t>
          </a:r>
          <a:r>
            <a:rPr lang="hu-HU" sz="1600" b="1" dirty="0" err="1" smtClean="0">
              <a:solidFill>
                <a:schemeClr val="tx2"/>
              </a:solidFill>
              <a:latin typeface="+mj-lt"/>
              <a:ea typeface="Open Sans" panose="020B0606030504020204" pitchFamily="34" charset="0"/>
              <a:cs typeface="Open Sans" panose="020B0606030504020204" pitchFamily="34" charset="0"/>
            </a:rPr>
            <a:t>Stakeholder</a:t>
          </a:r>
          <a:r>
            <a:rPr lang="hu-HU" sz="1600" b="1" dirty="0" smtClean="0">
              <a:solidFill>
                <a:schemeClr val="tx2"/>
              </a:solidFill>
              <a:latin typeface="+mj-lt"/>
              <a:ea typeface="Open Sans" panose="020B0606030504020204" pitchFamily="34" charset="0"/>
              <a:cs typeface="Open Sans" panose="020B0606030504020204" pitchFamily="34" charset="0"/>
            </a:rPr>
            <a:t> Group </a:t>
          </a:r>
          <a:r>
            <a:rPr lang="hu-HU" sz="1600" b="1" dirty="0" err="1" smtClean="0">
              <a:solidFill>
                <a:schemeClr val="tx2"/>
              </a:solidFill>
              <a:latin typeface="+mj-lt"/>
              <a:ea typeface="Open Sans" panose="020B0606030504020204" pitchFamily="34" charset="0"/>
              <a:cs typeface="Open Sans" panose="020B0606030504020204" pitchFamily="34" charset="0"/>
            </a:rPr>
            <a:t>Meetings</a:t>
          </a:r>
          <a:r>
            <a:rPr lang="hu-HU" sz="1600" b="1" dirty="0" smtClean="0">
              <a:solidFill>
                <a:schemeClr val="tx2"/>
              </a:solidFill>
              <a:latin typeface="+mj-lt"/>
              <a:ea typeface="Open Sans" panose="020B0606030504020204" pitchFamily="34" charset="0"/>
              <a:cs typeface="Open Sans" panose="020B0606030504020204" pitchFamily="34" charset="0"/>
            </a:rPr>
            <a:t> </a:t>
          </a:r>
          <a:r>
            <a:rPr lang="hu-HU" sz="1600" b="1" dirty="0" err="1" smtClean="0">
              <a:solidFill>
                <a:schemeClr val="tx2"/>
              </a:solidFill>
              <a:latin typeface="+mj-lt"/>
              <a:ea typeface="Open Sans" panose="020B0606030504020204" pitchFamily="34" charset="0"/>
              <a:cs typeface="Open Sans" panose="020B0606030504020204" pitchFamily="34" charset="0"/>
            </a:rPr>
            <a:t>conclusions</a:t>
          </a:r>
          <a:r>
            <a:rPr lang="hu-HU" sz="1600" b="1" dirty="0" smtClean="0">
              <a:solidFill>
                <a:schemeClr val="tx2"/>
              </a:solidFill>
              <a:latin typeface="+mj-lt"/>
              <a:ea typeface="Open Sans" panose="020B0606030504020204" pitchFamily="34" charset="0"/>
              <a:cs typeface="Open Sans" panose="020B0606030504020204" pitchFamily="34" charset="0"/>
            </a:rPr>
            <a:t> </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r>
            <a:rPr lang="hu-HU" sz="1600" b="0" i="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Individual</a:t>
          </a:r>
          <a:r>
            <a:rPr lang="hu-HU" sz="1600" b="0" i="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i="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interviews</a:t>
          </a:r>
          <a:r>
            <a:rPr lang="hu-HU" sz="1600" b="0" i="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i="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Focus</a:t>
          </a:r>
          <a:r>
            <a:rPr lang="hu-HU" sz="1600" b="0" i="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i="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groups</a:t>
          </a:r>
          <a:r>
            <a:rPr lang="hu-HU" sz="1600" b="0" i="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endParaRPr lang="hu-HU" sz="1600" b="0" dirty="0">
            <a:solidFill>
              <a:schemeClr val="tx1">
                <a:lumMod val="65000"/>
                <a:lumOff val="35000"/>
              </a:schemeClr>
            </a:solidFill>
            <a:latin typeface="+mj-lt"/>
            <a:ea typeface="Open Sans" panose="020B0606030504020204" pitchFamily="34" charset="0"/>
            <a:cs typeface="Open Sans" panose="020B0606030504020204" pitchFamily="34" charset="0"/>
          </a:endParaRPr>
        </a:p>
      </dgm:t>
    </dgm:pt>
    <dgm:pt modelId="{C2AEFBAA-AED6-4554-A83B-5A83FADC38DA}" type="parTrans" cxnId="{3ABD18EF-A9F7-46F0-8220-B4CA89BC34B8}">
      <dgm:prSet/>
      <dgm:spPr/>
      <dgm:t>
        <a:bodyPr/>
        <a:lstStyle/>
        <a:p>
          <a:endParaRPr lang="hu-HU">
            <a:latin typeface="+mj-lt"/>
          </a:endParaRPr>
        </a:p>
      </dgm:t>
    </dgm:pt>
    <dgm:pt modelId="{8D70591D-BBFF-47F7-840B-3C9AA41BB024}" type="sibTrans" cxnId="{3ABD18EF-A9F7-46F0-8220-B4CA89BC34B8}">
      <dgm:prSet/>
      <dgm:spPr/>
      <dgm:t>
        <a:bodyPr/>
        <a:lstStyle/>
        <a:p>
          <a:endParaRPr lang="hu-HU">
            <a:latin typeface="+mj-lt"/>
          </a:endParaRPr>
        </a:p>
      </dgm:t>
    </dgm:pt>
    <dgm:pt modelId="{1F191150-0D5B-4837-B587-1C024FC94677}">
      <dgm:prSet custT="1"/>
      <dgm:spPr>
        <a:solidFill>
          <a:schemeClr val="bg1"/>
        </a:solidFill>
        <a:ln>
          <a:solidFill>
            <a:schemeClr val="tx2"/>
          </a:solidFill>
        </a:ln>
      </dgm:spPr>
      <dgm:t>
        <a:bodyPr/>
        <a:lstStyle/>
        <a:p>
          <a:r>
            <a:rPr lang="hu-HU" sz="1600" b="1" dirty="0" err="1" smtClean="0">
              <a:solidFill>
                <a:schemeClr val="tx2"/>
              </a:solidFill>
              <a:latin typeface="+mj-lt"/>
              <a:ea typeface="Open Sans" panose="020B0606030504020204" pitchFamily="34" charset="0"/>
              <a:cs typeface="Open Sans" panose="020B0606030504020204" pitchFamily="34" charset="0"/>
            </a:rPr>
            <a:t>Step</a:t>
          </a:r>
          <a:r>
            <a:rPr lang="hu-HU" sz="1600" b="1" baseline="0" dirty="0" smtClean="0">
              <a:solidFill>
                <a:schemeClr val="tx2"/>
              </a:solidFill>
              <a:latin typeface="+mj-lt"/>
              <a:ea typeface="Open Sans" panose="020B0606030504020204" pitchFamily="34" charset="0"/>
              <a:cs typeface="Open Sans" panose="020B0606030504020204" pitchFamily="34" charset="0"/>
            </a:rPr>
            <a:t> 3: Good </a:t>
          </a:r>
          <a:r>
            <a:rPr lang="hu-HU" sz="1600" b="1" baseline="0" dirty="0" err="1" smtClean="0">
              <a:solidFill>
                <a:schemeClr val="tx2"/>
              </a:solidFill>
              <a:latin typeface="+mj-lt"/>
              <a:ea typeface="Open Sans" panose="020B0606030504020204" pitchFamily="34" charset="0"/>
              <a:cs typeface="Open Sans" panose="020B0606030504020204" pitchFamily="34" charset="0"/>
            </a:rPr>
            <a:t>practice</a:t>
          </a:r>
          <a:r>
            <a:rPr lang="hu-HU" sz="1600" b="1" baseline="0" dirty="0" smtClean="0">
              <a:solidFill>
                <a:schemeClr val="tx2"/>
              </a:solidFill>
              <a:latin typeface="+mj-lt"/>
              <a:ea typeface="Open Sans" panose="020B0606030504020204" pitchFamily="34" charset="0"/>
              <a:cs typeface="Open Sans" panose="020B0606030504020204" pitchFamily="34" charset="0"/>
            </a:rPr>
            <a:t> </a:t>
          </a:r>
          <a:r>
            <a:rPr lang="hu-HU" sz="1600" b="1" baseline="0" dirty="0" err="1" smtClean="0">
              <a:solidFill>
                <a:schemeClr val="tx2"/>
              </a:solidFill>
              <a:latin typeface="+mj-lt"/>
              <a:ea typeface="Open Sans" panose="020B0606030504020204" pitchFamily="34" charset="0"/>
              <a:cs typeface="Open Sans" panose="020B0606030504020204" pitchFamily="34" charset="0"/>
            </a:rPr>
            <a:t>collection</a:t>
          </a:r>
          <a:r>
            <a:rPr lang="hu-HU" sz="1600" b="1" baseline="0" dirty="0" smtClean="0">
              <a:solidFill>
                <a:schemeClr val="tx2"/>
              </a:solidFill>
              <a:latin typeface="+mj-lt"/>
              <a:ea typeface="Open Sans" panose="020B0606030504020204" pitchFamily="34" charset="0"/>
              <a:cs typeface="Open Sans" panose="020B0606030504020204" pitchFamily="34" charset="0"/>
            </a:rPr>
            <a:t> </a:t>
          </a:r>
          <a:r>
            <a:rPr lang="hu-HU" sz="1600" b="0" baseline="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r>
            <a:rPr lang="hu-HU" sz="1600" b="0" baseline="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bottom-up</a:t>
          </a:r>
          <a:r>
            <a:rPr lang="hu-HU" sz="1600" b="0" baseline="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endParaRPr lang="hu-HU" sz="1600" b="0" dirty="0">
            <a:solidFill>
              <a:schemeClr val="tx1">
                <a:lumMod val="65000"/>
                <a:lumOff val="35000"/>
              </a:schemeClr>
            </a:solidFill>
            <a:latin typeface="+mj-lt"/>
            <a:ea typeface="Open Sans" panose="020B0606030504020204" pitchFamily="34" charset="0"/>
            <a:cs typeface="Open Sans" panose="020B0606030504020204" pitchFamily="34" charset="0"/>
          </a:endParaRPr>
        </a:p>
      </dgm:t>
    </dgm:pt>
    <dgm:pt modelId="{B9716E85-69F1-410F-B8AC-E0EF7FD13AA1}" type="parTrans" cxnId="{23D396E2-4E3D-48EE-A0CF-9C879CEDB7DF}">
      <dgm:prSet/>
      <dgm:spPr/>
      <dgm:t>
        <a:bodyPr/>
        <a:lstStyle/>
        <a:p>
          <a:endParaRPr lang="hu-HU">
            <a:latin typeface="+mj-lt"/>
          </a:endParaRPr>
        </a:p>
      </dgm:t>
    </dgm:pt>
    <dgm:pt modelId="{5EDE4032-92D5-4620-8385-D11C01F69971}" type="sibTrans" cxnId="{23D396E2-4E3D-48EE-A0CF-9C879CEDB7DF}">
      <dgm:prSet/>
      <dgm:spPr/>
      <dgm:t>
        <a:bodyPr/>
        <a:lstStyle/>
        <a:p>
          <a:endParaRPr lang="hu-HU">
            <a:latin typeface="+mj-lt"/>
          </a:endParaRPr>
        </a:p>
      </dgm:t>
    </dgm:pt>
    <dgm:pt modelId="{CACE1B64-7A1C-4EE5-ACEF-7F5707E6653F}">
      <dgm:prSet custT="1">
        <dgm:style>
          <a:lnRef idx="2">
            <a:schemeClr val="accent4"/>
          </a:lnRef>
          <a:fillRef idx="1">
            <a:schemeClr val="lt1"/>
          </a:fillRef>
          <a:effectRef idx="0">
            <a:schemeClr val="accent4"/>
          </a:effectRef>
          <a:fontRef idx="minor">
            <a:schemeClr val="dk1"/>
          </a:fontRef>
        </dgm:style>
      </dgm:prSet>
      <dgm:spPr>
        <a:solidFill>
          <a:schemeClr val="bg1"/>
        </a:solidFill>
        <a:ln/>
      </dgm:spPr>
      <dgm:t>
        <a:bodyPr/>
        <a:lstStyle/>
        <a:p>
          <a:r>
            <a:rPr lang="hu-HU" sz="1600" b="1" dirty="0" err="1" smtClean="0">
              <a:solidFill>
                <a:schemeClr val="tx2"/>
              </a:solidFill>
              <a:latin typeface="+mj-lt"/>
              <a:ea typeface="Open Sans" panose="020B0606030504020204" pitchFamily="34" charset="0"/>
              <a:cs typeface="Open Sans" panose="020B0606030504020204" pitchFamily="34" charset="0"/>
            </a:rPr>
            <a:t>Step</a:t>
          </a:r>
          <a:r>
            <a:rPr lang="hu-HU" sz="1600" b="1" dirty="0" smtClean="0">
              <a:solidFill>
                <a:schemeClr val="tx2"/>
              </a:solidFill>
              <a:latin typeface="+mj-lt"/>
              <a:ea typeface="Open Sans" panose="020B0606030504020204" pitchFamily="34" charset="0"/>
              <a:cs typeface="Open Sans" panose="020B0606030504020204" pitchFamily="34" charset="0"/>
            </a:rPr>
            <a:t> 4: </a:t>
          </a:r>
          <a:r>
            <a:rPr lang="hu-HU" sz="1600" b="1" dirty="0" err="1" smtClean="0">
              <a:solidFill>
                <a:schemeClr val="tx2"/>
              </a:solidFill>
              <a:latin typeface="+mj-lt"/>
              <a:ea typeface="Open Sans" panose="020B0606030504020204" pitchFamily="34" charset="0"/>
              <a:cs typeface="Open Sans" panose="020B0606030504020204" pitchFamily="34" charset="0"/>
            </a:rPr>
            <a:t>Qualitative</a:t>
          </a:r>
          <a:r>
            <a:rPr lang="hu-HU" sz="1600" b="1" dirty="0" smtClean="0">
              <a:solidFill>
                <a:schemeClr val="tx2"/>
              </a:solidFill>
              <a:latin typeface="+mj-lt"/>
              <a:ea typeface="Open Sans" panose="020B0606030504020204" pitchFamily="34" charset="0"/>
              <a:cs typeface="Open Sans" panose="020B0606030504020204" pitchFamily="34" charset="0"/>
            </a:rPr>
            <a:t> &amp; </a:t>
          </a:r>
          <a:r>
            <a:rPr lang="hu-HU" sz="1600" b="1" dirty="0" err="1" smtClean="0">
              <a:solidFill>
                <a:schemeClr val="tx2"/>
              </a:solidFill>
              <a:latin typeface="+mj-lt"/>
              <a:ea typeface="Open Sans" panose="020B0606030504020204" pitchFamily="34" charset="0"/>
              <a:cs typeface="Open Sans" panose="020B0606030504020204" pitchFamily="34" charset="0"/>
            </a:rPr>
            <a:t>quantitative</a:t>
          </a:r>
          <a:r>
            <a:rPr lang="hu-HU" sz="1600" b="1" dirty="0" smtClean="0">
              <a:solidFill>
                <a:schemeClr val="tx2"/>
              </a:solidFill>
              <a:latin typeface="+mj-lt"/>
              <a:ea typeface="Open Sans" panose="020B0606030504020204" pitchFamily="34" charset="0"/>
              <a:cs typeface="Open Sans" panose="020B0606030504020204" pitchFamily="34" charset="0"/>
            </a:rPr>
            <a:t> </a:t>
          </a:r>
          <a:r>
            <a:rPr lang="hu-HU" sz="1600" b="1" dirty="0" err="1" smtClean="0">
              <a:solidFill>
                <a:schemeClr val="tx2"/>
              </a:solidFill>
              <a:latin typeface="+mj-lt"/>
              <a:ea typeface="Open Sans" panose="020B0606030504020204" pitchFamily="34" charset="0"/>
              <a:cs typeface="Open Sans" panose="020B0606030504020204" pitchFamily="34" charset="0"/>
            </a:rPr>
            <a:t>explanatory</a:t>
          </a:r>
          <a:r>
            <a:rPr lang="hu-HU" sz="1600" b="1" dirty="0" smtClean="0">
              <a:solidFill>
                <a:schemeClr val="tx2"/>
              </a:solidFill>
              <a:latin typeface="+mj-lt"/>
              <a:ea typeface="Open Sans" panose="020B0606030504020204" pitchFamily="34" charset="0"/>
              <a:cs typeface="Open Sans" panose="020B0606030504020204" pitchFamily="34" charset="0"/>
            </a:rPr>
            <a:t> </a:t>
          </a:r>
          <a:r>
            <a:rPr lang="hu-HU" sz="1600" b="1" dirty="0" err="1" smtClean="0">
              <a:solidFill>
                <a:schemeClr val="tx2"/>
              </a:solidFill>
              <a:latin typeface="+mj-lt"/>
              <a:ea typeface="Open Sans" panose="020B0606030504020204" pitchFamily="34" charset="0"/>
              <a:cs typeface="Open Sans" panose="020B0606030504020204" pitchFamily="34" charset="0"/>
            </a:rPr>
            <a:t>research</a:t>
          </a:r>
          <a:r>
            <a:rPr lang="hu-HU" sz="1600" b="1" dirty="0" smtClean="0">
              <a:solidFill>
                <a:schemeClr val="tx2"/>
              </a:solidFill>
              <a:latin typeface="+mj-lt"/>
              <a:ea typeface="Open Sans" panose="020B0606030504020204" pitchFamily="34" charset="0"/>
              <a:cs typeface="Open Sans" panose="020B0606030504020204" pitchFamily="34" charset="0"/>
            </a:rPr>
            <a:t> </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definition</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of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indicators</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for</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comparison</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endParaRPr lang="hu-HU" sz="1600" b="0" dirty="0">
            <a:solidFill>
              <a:schemeClr val="tx1">
                <a:lumMod val="65000"/>
                <a:lumOff val="35000"/>
              </a:schemeClr>
            </a:solidFill>
            <a:latin typeface="+mj-lt"/>
            <a:ea typeface="Open Sans" panose="020B0606030504020204" pitchFamily="34" charset="0"/>
            <a:cs typeface="Open Sans" panose="020B0606030504020204" pitchFamily="34" charset="0"/>
          </a:endParaRPr>
        </a:p>
      </dgm:t>
    </dgm:pt>
    <dgm:pt modelId="{581A7CAB-76E1-4AE8-A675-7C3633DCBE8A}" type="parTrans" cxnId="{DE170135-FF71-4E09-8C9B-3492ECE8B69A}">
      <dgm:prSet/>
      <dgm:spPr/>
      <dgm:t>
        <a:bodyPr/>
        <a:lstStyle/>
        <a:p>
          <a:endParaRPr lang="hu-HU">
            <a:latin typeface="+mj-lt"/>
          </a:endParaRPr>
        </a:p>
      </dgm:t>
    </dgm:pt>
    <dgm:pt modelId="{8AAC7509-8DC7-47AD-8BB6-64D00412A1A7}" type="sibTrans" cxnId="{DE170135-FF71-4E09-8C9B-3492ECE8B69A}">
      <dgm:prSet/>
      <dgm:spPr/>
      <dgm:t>
        <a:bodyPr/>
        <a:lstStyle/>
        <a:p>
          <a:endParaRPr lang="hu-HU">
            <a:latin typeface="+mj-lt"/>
          </a:endParaRPr>
        </a:p>
      </dgm:t>
    </dgm:pt>
    <dgm:pt modelId="{8296B621-4458-41F6-BA88-8987D0F48002}">
      <dgm:prSet custT="1">
        <dgm:style>
          <a:lnRef idx="2">
            <a:schemeClr val="accent6"/>
          </a:lnRef>
          <a:fillRef idx="1">
            <a:schemeClr val="lt1"/>
          </a:fillRef>
          <a:effectRef idx="0">
            <a:schemeClr val="accent6"/>
          </a:effectRef>
          <a:fontRef idx="minor">
            <a:schemeClr val="dk1"/>
          </a:fontRef>
        </dgm:style>
      </dgm:prSet>
      <dgm:spPr>
        <a:solidFill>
          <a:schemeClr val="bg1"/>
        </a:solidFill>
        <a:ln/>
      </dgm:spPr>
      <dgm:t>
        <a:bodyPr/>
        <a:lstStyle/>
        <a:p>
          <a:r>
            <a:rPr lang="hu-HU" sz="1600" b="1" dirty="0" err="1" smtClean="0">
              <a:solidFill>
                <a:schemeClr val="tx2"/>
              </a:solidFill>
              <a:latin typeface="+mj-lt"/>
              <a:ea typeface="Open Sans" panose="020B0606030504020204" pitchFamily="34" charset="0"/>
              <a:cs typeface="Open Sans" panose="020B0606030504020204" pitchFamily="34" charset="0"/>
            </a:rPr>
            <a:t>Step</a:t>
          </a:r>
          <a:r>
            <a:rPr lang="hu-HU" sz="1600" b="1" dirty="0" smtClean="0">
              <a:solidFill>
                <a:schemeClr val="tx2"/>
              </a:solidFill>
              <a:latin typeface="+mj-lt"/>
              <a:ea typeface="Open Sans" panose="020B0606030504020204" pitchFamily="34" charset="0"/>
              <a:cs typeface="Open Sans" panose="020B0606030504020204" pitchFamily="34" charset="0"/>
            </a:rPr>
            <a:t> 5: </a:t>
          </a:r>
          <a:r>
            <a:rPr lang="hu-HU" sz="1600" b="1" dirty="0" err="1" smtClean="0">
              <a:solidFill>
                <a:schemeClr val="tx2"/>
              </a:solidFill>
              <a:latin typeface="+mj-lt"/>
              <a:ea typeface="Open Sans" panose="020B0606030504020204" pitchFamily="34" charset="0"/>
              <a:cs typeface="Open Sans" panose="020B0606030504020204" pitchFamily="34" charset="0"/>
            </a:rPr>
            <a:t>Conclusions</a:t>
          </a:r>
          <a:r>
            <a:rPr lang="hu-HU" sz="1600" b="1" dirty="0" smtClean="0">
              <a:solidFill>
                <a:schemeClr val="tx2"/>
              </a:solidFill>
              <a:latin typeface="+mj-lt"/>
              <a:ea typeface="Open Sans" panose="020B0606030504020204" pitchFamily="34" charset="0"/>
              <a:cs typeface="Open Sans" panose="020B0606030504020204" pitchFamily="34" charset="0"/>
            </a:rPr>
            <a:t> and </a:t>
          </a:r>
          <a:r>
            <a:rPr lang="hu-HU" sz="1600" b="1" dirty="0" err="1" smtClean="0">
              <a:solidFill>
                <a:schemeClr val="tx2"/>
              </a:solidFill>
              <a:latin typeface="+mj-lt"/>
              <a:ea typeface="Open Sans" panose="020B0606030504020204" pitchFamily="34" charset="0"/>
              <a:cs typeface="Open Sans" panose="020B0606030504020204" pitchFamily="34" charset="0"/>
            </a:rPr>
            <a:t>pairing</a:t>
          </a:r>
          <a:r>
            <a:rPr lang="hu-HU" sz="1600" b="1" dirty="0" smtClean="0">
              <a:solidFill>
                <a:schemeClr val="tx2"/>
              </a:solidFill>
              <a:latin typeface="+mj-lt"/>
              <a:ea typeface="Open Sans" panose="020B0606030504020204" pitchFamily="34" charset="0"/>
              <a:cs typeface="Open Sans" panose="020B0606030504020204" pitchFamily="34" charset="0"/>
            </a:rPr>
            <a:t> of </a:t>
          </a:r>
          <a:r>
            <a:rPr lang="hu-HU" sz="1600" b="1" dirty="0" err="1" smtClean="0">
              <a:solidFill>
                <a:schemeClr val="tx2"/>
              </a:solidFill>
              <a:latin typeface="+mj-lt"/>
              <a:ea typeface="Open Sans" panose="020B0606030504020204" pitchFamily="34" charset="0"/>
              <a:cs typeface="Open Sans" panose="020B0606030504020204" pitchFamily="34" charset="0"/>
            </a:rPr>
            <a:t>regions</a:t>
          </a:r>
          <a:r>
            <a:rPr lang="hu-HU" sz="1600" b="1" dirty="0" smtClean="0">
              <a:solidFill>
                <a:schemeClr val="tx2"/>
              </a:solidFill>
              <a:latin typeface="+mj-lt"/>
              <a:ea typeface="Open Sans" panose="020B0606030504020204" pitchFamily="34" charset="0"/>
              <a:cs typeface="Open Sans" panose="020B0606030504020204" pitchFamily="34" charset="0"/>
            </a:rPr>
            <a:t> </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visualization</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via</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spiderweb</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charts</a:t>
          </a:r>
          <a:r>
            <a:rPr lang="hu-HU" sz="1600" b="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endParaRPr lang="hu-HU" sz="1600" b="0" dirty="0">
            <a:solidFill>
              <a:schemeClr val="tx1">
                <a:lumMod val="65000"/>
                <a:lumOff val="35000"/>
              </a:schemeClr>
            </a:solidFill>
            <a:latin typeface="+mj-lt"/>
            <a:ea typeface="Open Sans" panose="020B0606030504020204" pitchFamily="34" charset="0"/>
            <a:cs typeface="Open Sans" panose="020B0606030504020204" pitchFamily="34" charset="0"/>
          </a:endParaRPr>
        </a:p>
      </dgm:t>
    </dgm:pt>
    <dgm:pt modelId="{55E0B3CD-03AF-4F55-BEE1-EF64EC3E3278}" type="parTrans" cxnId="{3C005117-07C4-4822-8B3C-56D85516427C}">
      <dgm:prSet/>
      <dgm:spPr/>
      <dgm:t>
        <a:bodyPr/>
        <a:lstStyle/>
        <a:p>
          <a:endParaRPr lang="hu-HU">
            <a:latin typeface="+mj-lt"/>
          </a:endParaRPr>
        </a:p>
      </dgm:t>
    </dgm:pt>
    <dgm:pt modelId="{3A138C3B-F29B-4804-9850-E6BDCABAE31A}" type="sibTrans" cxnId="{3C005117-07C4-4822-8B3C-56D85516427C}">
      <dgm:prSet/>
      <dgm:spPr/>
      <dgm:t>
        <a:bodyPr/>
        <a:lstStyle/>
        <a:p>
          <a:endParaRPr lang="hu-HU">
            <a:latin typeface="+mj-lt"/>
          </a:endParaRPr>
        </a:p>
      </dgm:t>
    </dgm:pt>
    <dgm:pt modelId="{7EDA7E2D-73E5-48DA-A557-1A96615D6DAF}" type="pres">
      <dgm:prSet presAssocID="{AD7FE18E-519F-4E42-AA44-3EC677773288}" presName="linear" presStyleCnt="0">
        <dgm:presLayoutVars>
          <dgm:dir/>
          <dgm:animLvl val="lvl"/>
          <dgm:resizeHandles val="exact"/>
        </dgm:presLayoutVars>
      </dgm:prSet>
      <dgm:spPr/>
      <dgm:t>
        <a:bodyPr/>
        <a:lstStyle/>
        <a:p>
          <a:endParaRPr lang="hu-HU"/>
        </a:p>
      </dgm:t>
    </dgm:pt>
    <dgm:pt modelId="{89F9928C-EA4E-4D74-ABA5-AA0553BA1F43}" type="pres">
      <dgm:prSet presAssocID="{7B260A61-28BF-4B60-BAB9-8734D662E8DA}" presName="parentLin" presStyleCnt="0"/>
      <dgm:spPr/>
    </dgm:pt>
    <dgm:pt modelId="{7D5F6BDE-93E6-4B50-92B6-6B67C65E514F}" type="pres">
      <dgm:prSet presAssocID="{7B260A61-28BF-4B60-BAB9-8734D662E8DA}" presName="parentLeftMargin" presStyleLbl="node1" presStyleIdx="0" presStyleCnt="5"/>
      <dgm:spPr/>
      <dgm:t>
        <a:bodyPr/>
        <a:lstStyle/>
        <a:p>
          <a:endParaRPr lang="hu-HU"/>
        </a:p>
      </dgm:t>
    </dgm:pt>
    <dgm:pt modelId="{D5E17E59-547C-40A4-8FC4-1F0255ACFCA4}" type="pres">
      <dgm:prSet presAssocID="{7B260A61-28BF-4B60-BAB9-8734D662E8DA}" presName="parentText" presStyleLbl="node1" presStyleIdx="0" presStyleCnt="5" custScaleX="121638" custScaleY="138894" custLinFactNeighborX="2262" custLinFactNeighborY="1018">
        <dgm:presLayoutVars>
          <dgm:chMax val="0"/>
          <dgm:bulletEnabled val="1"/>
        </dgm:presLayoutVars>
      </dgm:prSet>
      <dgm:spPr/>
      <dgm:t>
        <a:bodyPr/>
        <a:lstStyle/>
        <a:p>
          <a:endParaRPr lang="hu-HU"/>
        </a:p>
      </dgm:t>
    </dgm:pt>
    <dgm:pt modelId="{79D7A280-7C8E-441C-81BC-109804339B5F}" type="pres">
      <dgm:prSet presAssocID="{7B260A61-28BF-4B60-BAB9-8734D662E8DA}" presName="negativeSpace" presStyleCnt="0"/>
      <dgm:spPr/>
    </dgm:pt>
    <dgm:pt modelId="{9D699428-19E2-4A13-8361-1EB3D415D460}" type="pres">
      <dgm:prSet presAssocID="{7B260A61-28BF-4B60-BAB9-8734D662E8DA}" presName="childText" presStyleLbl="conFgAcc1" presStyleIdx="0" presStyleCnt="5">
        <dgm:presLayoutVars>
          <dgm:bulletEnabled val="1"/>
        </dgm:presLayoutVars>
      </dgm:prSet>
      <dgm:spPr>
        <a:solidFill>
          <a:schemeClr val="lt1">
            <a:hueOff val="0"/>
            <a:satOff val="0"/>
            <a:lumOff val="0"/>
            <a:alpha val="20000"/>
          </a:schemeClr>
        </a:solidFill>
        <a:ln>
          <a:solidFill>
            <a:srgbClr val="98C222">
              <a:alpha val="30196"/>
            </a:srgbClr>
          </a:solidFill>
        </a:ln>
      </dgm:spPr>
      <dgm:t>
        <a:bodyPr/>
        <a:lstStyle/>
        <a:p>
          <a:endParaRPr lang="en-GB"/>
        </a:p>
      </dgm:t>
    </dgm:pt>
    <dgm:pt modelId="{E6117306-2043-4121-9CF5-6019FA2D7A33}" type="pres">
      <dgm:prSet presAssocID="{802859B6-0DC6-4E2E-AC74-6B337E61C5C6}" presName="spaceBetweenRectangles" presStyleCnt="0"/>
      <dgm:spPr/>
    </dgm:pt>
    <dgm:pt modelId="{F74C36B7-E8EA-4A21-AA89-94D702288E75}" type="pres">
      <dgm:prSet presAssocID="{75AEF34B-DFFD-48CE-A93C-44DF8742FDD0}" presName="parentLin" presStyleCnt="0"/>
      <dgm:spPr/>
    </dgm:pt>
    <dgm:pt modelId="{62F52422-05B2-4C6E-8B89-B67F8F392DCC}" type="pres">
      <dgm:prSet presAssocID="{75AEF34B-DFFD-48CE-A93C-44DF8742FDD0}" presName="parentLeftMargin" presStyleLbl="node1" presStyleIdx="0" presStyleCnt="5"/>
      <dgm:spPr/>
      <dgm:t>
        <a:bodyPr/>
        <a:lstStyle/>
        <a:p>
          <a:endParaRPr lang="hu-HU"/>
        </a:p>
      </dgm:t>
    </dgm:pt>
    <dgm:pt modelId="{61DE1E1E-E3BB-43E4-B086-9AEC8A857E38}" type="pres">
      <dgm:prSet presAssocID="{75AEF34B-DFFD-48CE-A93C-44DF8742FDD0}" presName="parentText" presStyleLbl="node1" presStyleIdx="1" presStyleCnt="5" custScaleX="110911" custScaleY="126386" custLinFactNeighborX="-5501" custLinFactNeighborY="-339">
        <dgm:presLayoutVars>
          <dgm:chMax val="0"/>
          <dgm:bulletEnabled val="1"/>
        </dgm:presLayoutVars>
      </dgm:prSet>
      <dgm:spPr/>
      <dgm:t>
        <a:bodyPr/>
        <a:lstStyle/>
        <a:p>
          <a:endParaRPr lang="hu-HU"/>
        </a:p>
      </dgm:t>
    </dgm:pt>
    <dgm:pt modelId="{CE8159C9-787A-412A-9839-BD75EFF3AEC9}" type="pres">
      <dgm:prSet presAssocID="{75AEF34B-DFFD-48CE-A93C-44DF8742FDD0}" presName="negativeSpace" presStyleCnt="0"/>
      <dgm:spPr/>
    </dgm:pt>
    <dgm:pt modelId="{E2EEA707-519A-41B1-AF77-E4BB951FAD3E}" type="pres">
      <dgm:prSet presAssocID="{75AEF34B-DFFD-48CE-A93C-44DF8742FDD0}" presName="childText" presStyleLbl="conFgAcc1" presStyleIdx="1" presStyleCnt="5">
        <dgm:presLayoutVars>
          <dgm:bulletEnabled val="1"/>
        </dgm:presLayoutVars>
      </dgm:prSet>
      <dgm:spPr>
        <a:solidFill>
          <a:schemeClr val="lt1">
            <a:hueOff val="0"/>
            <a:satOff val="0"/>
            <a:lumOff val="0"/>
            <a:alpha val="20000"/>
          </a:schemeClr>
        </a:solidFill>
        <a:ln>
          <a:solidFill>
            <a:srgbClr val="159960">
              <a:alpha val="30196"/>
            </a:srgbClr>
          </a:solidFill>
        </a:ln>
      </dgm:spPr>
      <dgm:t>
        <a:bodyPr/>
        <a:lstStyle/>
        <a:p>
          <a:endParaRPr lang="en-GB"/>
        </a:p>
      </dgm:t>
    </dgm:pt>
    <dgm:pt modelId="{2C74956E-28C4-4EF7-90A1-99EA535BD948}" type="pres">
      <dgm:prSet presAssocID="{8D70591D-BBFF-47F7-840B-3C9AA41BB024}" presName="spaceBetweenRectangles" presStyleCnt="0"/>
      <dgm:spPr/>
    </dgm:pt>
    <dgm:pt modelId="{7B7F6694-8A40-4EE1-80FA-CA4090A348EE}" type="pres">
      <dgm:prSet presAssocID="{1F191150-0D5B-4837-B587-1C024FC94677}" presName="parentLin" presStyleCnt="0"/>
      <dgm:spPr/>
    </dgm:pt>
    <dgm:pt modelId="{B9DA8F1C-DFEF-41A4-B24F-1E532E639934}" type="pres">
      <dgm:prSet presAssocID="{1F191150-0D5B-4837-B587-1C024FC94677}" presName="parentLeftMargin" presStyleLbl="node1" presStyleIdx="1" presStyleCnt="5"/>
      <dgm:spPr/>
      <dgm:t>
        <a:bodyPr/>
        <a:lstStyle/>
        <a:p>
          <a:endParaRPr lang="hu-HU"/>
        </a:p>
      </dgm:t>
    </dgm:pt>
    <dgm:pt modelId="{6244FA43-13F2-419F-BE72-283C74747E7C}" type="pres">
      <dgm:prSet presAssocID="{1F191150-0D5B-4837-B587-1C024FC94677}" presName="parentText" presStyleLbl="node1" presStyleIdx="2" presStyleCnt="5" custLinFactNeighborX="-5501" custLinFactNeighborY="2563">
        <dgm:presLayoutVars>
          <dgm:chMax val="0"/>
          <dgm:bulletEnabled val="1"/>
        </dgm:presLayoutVars>
      </dgm:prSet>
      <dgm:spPr/>
      <dgm:t>
        <a:bodyPr/>
        <a:lstStyle/>
        <a:p>
          <a:endParaRPr lang="hu-HU"/>
        </a:p>
      </dgm:t>
    </dgm:pt>
    <dgm:pt modelId="{83733672-05CC-4664-8885-C3831FEA7908}" type="pres">
      <dgm:prSet presAssocID="{1F191150-0D5B-4837-B587-1C024FC94677}" presName="negativeSpace" presStyleCnt="0"/>
      <dgm:spPr/>
    </dgm:pt>
    <dgm:pt modelId="{B60CF84D-2A88-4C69-9A38-065B2E751E8C}" type="pres">
      <dgm:prSet presAssocID="{1F191150-0D5B-4837-B587-1C024FC94677}" presName="childText" presStyleLbl="conFgAcc1" presStyleIdx="2" presStyleCnt="5">
        <dgm:presLayoutVars>
          <dgm:bulletEnabled val="1"/>
        </dgm:presLayoutVars>
      </dgm:prSet>
      <dgm:spPr>
        <a:solidFill>
          <a:schemeClr val="lt1">
            <a:hueOff val="0"/>
            <a:satOff val="0"/>
            <a:lumOff val="0"/>
            <a:alpha val="20000"/>
          </a:schemeClr>
        </a:solidFill>
        <a:ln>
          <a:solidFill>
            <a:srgbClr val="21B7CF">
              <a:alpha val="30196"/>
            </a:srgbClr>
          </a:solidFill>
        </a:ln>
      </dgm:spPr>
      <dgm:t>
        <a:bodyPr/>
        <a:lstStyle/>
        <a:p>
          <a:endParaRPr lang="en-GB"/>
        </a:p>
      </dgm:t>
    </dgm:pt>
    <dgm:pt modelId="{0028412C-8917-4C06-8C00-EEAB27A31E56}" type="pres">
      <dgm:prSet presAssocID="{5EDE4032-92D5-4620-8385-D11C01F69971}" presName="spaceBetweenRectangles" presStyleCnt="0"/>
      <dgm:spPr/>
    </dgm:pt>
    <dgm:pt modelId="{C626CA09-6C3B-424E-9A70-CE5F01AA88E5}" type="pres">
      <dgm:prSet presAssocID="{CACE1B64-7A1C-4EE5-ACEF-7F5707E6653F}" presName="parentLin" presStyleCnt="0"/>
      <dgm:spPr/>
    </dgm:pt>
    <dgm:pt modelId="{9176649F-FF94-4895-B393-B092A9A2F2DC}" type="pres">
      <dgm:prSet presAssocID="{CACE1B64-7A1C-4EE5-ACEF-7F5707E6653F}" presName="parentLeftMargin" presStyleLbl="node1" presStyleIdx="2" presStyleCnt="5"/>
      <dgm:spPr/>
      <dgm:t>
        <a:bodyPr/>
        <a:lstStyle/>
        <a:p>
          <a:endParaRPr lang="hu-HU"/>
        </a:p>
      </dgm:t>
    </dgm:pt>
    <dgm:pt modelId="{06161CCC-64F2-4FE1-AE44-2E66F5973D4B}" type="pres">
      <dgm:prSet presAssocID="{CACE1B64-7A1C-4EE5-ACEF-7F5707E6653F}" presName="parentText" presStyleLbl="node1" presStyleIdx="3" presStyleCnt="5" custScaleX="110125" custScaleY="127397">
        <dgm:presLayoutVars>
          <dgm:chMax val="0"/>
          <dgm:bulletEnabled val="1"/>
        </dgm:presLayoutVars>
      </dgm:prSet>
      <dgm:spPr/>
      <dgm:t>
        <a:bodyPr/>
        <a:lstStyle/>
        <a:p>
          <a:endParaRPr lang="hu-HU"/>
        </a:p>
      </dgm:t>
    </dgm:pt>
    <dgm:pt modelId="{AE772333-B63A-45C8-893C-6DF1B68C3E2A}" type="pres">
      <dgm:prSet presAssocID="{CACE1B64-7A1C-4EE5-ACEF-7F5707E6653F}" presName="negativeSpace" presStyleCnt="0"/>
      <dgm:spPr/>
    </dgm:pt>
    <dgm:pt modelId="{2C8A5B4E-A768-4793-BBE0-635D3AF6E621}" type="pres">
      <dgm:prSet presAssocID="{CACE1B64-7A1C-4EE5-ACEF-7F5707E6653F}" presName="childText" presStyleLbl="conFgAcc1" presStyleIdx="3" presStyleCnt="5">
        <dgm:presLayoutVars>
          <dgm:bulletEnabled val="1"/>
        </dgm:presLayoutVars>
      </dgm:prSet>
      <dgm:spPr>
        <a:solidFill>
          <a:schemeClr val="lt1">
            <a:hueOff val="0"/>
            <a:satOff val="0"/>
            <a:lumOff val="0"/>
            <a:alpha val="20000"/>
          </a:schemeClr>
        </a:solidFill>
        <a:ln>
          <a:solidFill>
            <a:srgbClr val="000099">
              <a:alpha val="30196"/>
            </a:srgbClr>
          </a:solidFill>
        </a:ln>
      </dgm:spPr>
      <dgm:t>
        <a:bodyPr/>
        <a:lstStyle/>
        <a:p>
          <a:endParaRPr lang="en-GB"/>
        </a:p>
      </dgm:t>
    </dgm:pt>
    <dgm:pt modelId="{2AB50F3C-B8EA-4935-ADB1-AC8C0B20F5ED}" type="pres">
      <dgm:prSet presAssocID="{8AAC7509-8DC7-47AD-8BB6-64D00412A1A7}" presName="spaceBetweenRectangles" presStyleCnt="0"/>
      <dgm:spPr/>
    </dgm:pt>
    <dgm:pt modelId="{EE8163AF-4FEA-411D-A590-2CE90A2CFCE6}" type="pres">
      <dgm:prSet presAssocID="{8296B621-4458-41F6-BA88-8987D0F48002}" presName="parentLin" presStyleCnt="0"/>
      <dgm:spPr/>
    </dgm:pt>
    <dgm:pt modelId="{987324A9-B42E-46A5-8309-6408C2EFEA21}" type="pres">
      <dgm:prSet presAssocID="{8296B621-4458-41F6-BA88-8987D0F48002}" presName="parentLeftMargin" presStyleLbl="node1" presStyleIdx="3" presStyleCnt="5"/>
      <dgm:spPr/>
      <dgm:t>
        <a:bodyPr/>
        <a:lstStyle/>
        <a:p>
          <a:endParaRPr lang="hu-HU"/>
        </a:p>
      </dgm:t>
    </dgm:pt>
    <dgm:pt modelId="{3D782E8F-D74A-49F8-BBED-1A6FE0CC92BB}" type="pres">
      <dgm:prSet presAssocID="{8296B621-4458-41F6-BA88-8987D0F48002}" presName="parentText" presStyleLbl="node1" presStyleIdx="4" presStyleCnt="5" custScaleX="125573" custScaleY="105215" custLinFactNeighborX="-5501" custLinFactNeighborY="4295">
        <dgm:presLayoutVars>
          <dgm:chMax val="0"/>
          <dgm:bulletEnabled val="1"/>
        </dgm:presLayoutVars>
      </dgm:prSet>
      <dgm:spPr/>
      <dgm:t>
        <a:bodyPr/>
        <a:lstStyle/>
        <a:p>
          <a:endParaRPr lang="hu-HU"/>
        </a:p>
      </dgm:t>
    </dgm:pt>
    <dgm:pt modelId="{672BD4A3-C44C-41ED-B6A8-4B9588A8BD03}" type="pres">
      <dgm:prSet presAssocID="{8296B621-4458-41F6-BA88-8987D0F48002}" presName="negativeSpace" presStyleCnt="0"/>
      <dgm:spPr/>
    </dgm:pt>
    <dgm:pt modelId="{7B382956-41A9-4B36-8195-C67042B44CA7}" type="pres">
      <dgm:prSet presAssocID="{8296B621-4458-41F6-BA88-8987D0F48002}" presName="childText" presStyleLbl="conFgAcc1" presStyleIdx="4" presStyleCnt="5">
        <dgm:presLayoutVars>
          <dgm:bulletEnabled val="1"/>
        </dgm:presLayoutVars>
      </dgm:prSet>
      <dgm:spPr>
        <a:solidFill>
          <a:schemeClr val="lt1">
            <a:hueOff val="0"/>
            <a:satOff val="0"/>
            <a:lumOff val="0"/>
            <a:alpha val="20000"/>
          </a:schemeClr>
        </a:solidFill>
        <a:ln>
          <a:solidFill>
            <a:srgbClr val="FFCC00">
              <a:alpha val="30196"/>
            </a:srgbClr>
          </a:solidFill>
        </a:ln>
      </dgm:spPr>
      <dgm:t>
        <a:bodyPr/>
        <a:lstStyle/>
        <a:p>
          <a:endParaRPr lang="en-GB"/>
        </a:p>
      </dgm:t>
    </dgm:pt>
  </dgm:ptLst>
  <dgm:cxnLst>
    <dgm:cxn modelId="{68C4B3AA-B3AD-4CB7-B444-B0B2BAAAF09B}" type="presOf" srcId="{CACE1B64-7A1C-4EE5-ACEF-7F5707E6653F}" destId="{9176649F-FF94-4895-B393-B092A9A2F2DC}" srcOrd="0" destOrd="0" presId="urn:microsoft.com/office/officeart/2005/8/layout/list1"/>
    <dgm:cxn modelId="{420E7806-CCCE-4E81-B60B-89CA6C852EAC}" type="presOf" srcId="{CACE1B64-7A1C-4EE5-ACEF-7F5707E6653F}" destId="{06161CCC-64F2-4FE1-AE44-2E66F5973D4B}" srcOrd="1" destOrd="0" presId="urn:microsoft.com/office/officeart/2005/8/layout/list1"/>
    <dgm:cxn modelId="{3ABD18EF-A9F7-46F0-8220-B4CA89BC34B8}" srcId="{AD7FE18E-519F-4E42-AA44-3EC677773288}" destId="{75AEF34B-DFFD-48CE-A93C-44DF8742FDD0}" srcOrd="1" destOrd="0" parTransId="{C2AEFBAA-AED6-4554-A83B-5A83FADC38DA}" sibTransId="{8D70591D-BBFF-47F7-840B-3C9AA41BB024}"/>
    <dgm:cxn modelId="{3C005117-07C4-4822-8B3C-56D85516427C}" srcId="{AD7FE18E-519F-4E42-AA44-3EC677773288}" destId="{8296B621-4458-41F6-BA88-8987D0F48002}" srcOrd="4" destOrd="0" parTransId="{55E0B3CD-03AF-4F55-BEE1-EF64EC3E3278}" sibTransId="{3A138C3B-F29B-4804-9850-E6BDCABAE31A}"/>
    <dgm:cxn modelId="{A08F399B-FBC2-44B1-A244-92237773108C}" type="presOf" srcId="{1F191150-0D5B-4837-B587-1C024FC94677}" destId="{B9DA8F1C-DFEF-41A4-B24F-1E532E639934}" srcOrd="0" destOrd="0" presId="urn:microsoft.com/office/officeart/2005/8/layout/list1"/>
    <dgm:cxn modelId="{23D396E2-4E3D-48EE-A0CF-9C879CEDB7DF}" srcId="{AD7FE18E-519F-4E42-AA44-3EC677773288}" destId="{1F191150-0D5B-4837-B587-1C024FC94677}" srcOrd="2" destOrd="0" parTransId="{B9716E85-69F1-410F-B8AC-E0EF7FD13AA1}" sibTransId="{5EDE4032-92D5-4620-8385-D11C01F69971}"/>
    <dgm:cxn modelId="{4F30E3B3-5AC3-4372-AC01-B72EA8C2276A}" srcId="{AD7FE18E-519F-4E42-AA44-3EC677773288}" destId="{7B260A61-28BF-4B60-BAB9-8734D662E8DA}" srcOrd="0" destOrd="0" parTransId="{47560D6D-772E-4A71-8108-9D2106724EC7}" sibTransId="{802859B6-0DC6-4E2E-AC74-6B337E61C5C6}"/>
    <dgm:cxn modelId="{6F687D84-0483-4FD1-8648-0E2D510E70DD}" type="presOf" srcId="{8296B621-4458-41F6-BA88-8987D0F48002}" destId="{3D782E8F-D74A-49F8-BBED-1A6FE0CC92BB}" srcOrd="1" destOrd="0" presId="urn:microsoft.com/office/officeart/2005/8/layout/list1"/>
    <dgm:cxn modelId="{337CEC81-C8C2-42A3-9908-EE45F6265A37}" type="presOf" srcId="{AD7FE18E-519F-4E42-AA44-3EC677773288}" destId="{7EDA7E2D-73E5-48DA-A557-1A96615D6DAF}" srcOrd="0" destOrd="0" presId="urn:microsoft.com/office/officeart/2005/8/layout/list1"/>
    <dgm:cxn modelId="{1989B1E7-F833-4062-87F8-426B3ECFCF37}" type="presOf" srcId="{1F191150-0D5B-4837-B587-1C024FC94677}" destId="{6244FA43-13F2-419F-BE72-283C74747E7C}" srcOrd="1" destOrd="0" presId="urn:microsoft.com/office/officeart/2005/8/layout/list1"/>
    <dgm:cxn modelId="{DE170135-FF71-4E09-8C9B-3492ECE8B69A}" srcId="{AD7FE18E-519F-4E42-AA44-3EC677773288}" destId="{CACE1B64-7A1C-4EE5-ACEF-7F5707E6653F}" srcOrd="3" destOrd="0" parTransId="{581A7CAB-76E1-4AE8-A675-7C3633DCBE8A}" sibTransId="{8AAC7509-8DC7-47AD-8BB6-64D00412A1A7}"/>
    <dgm:cxn modelId="{820E9F2D-4F71-4538-B872-3A97C06AEAD0}" type="presOf" srcId="{7B260A61-28BF-4B60-BAB9-8734D662E8DA}" destId="{7D5F6BDE-93E6-4B50-92B6-6B67C65E514F}" srcOrd="0" destOrd="0" presId="urn:microsoft.com/office/officeart/2005/8/layout/list1"/>
    <dgm:cxn modelId="{3DC89058-0285-48E3-A7E4-2B288A011E10}" type="presOf" srcId="{8296B621-4458-41F6-BA88-8987D0F48002}" destId="{987324A9-B42E-46A5-8309-6408C2EFEA21}" srcOrd="0" destOrd="0" presId="urn:microsoft.com/office/officeart/2005/8/layout/list1"/>
    <dgm:cxn modelId="{FF756488-BCEF-4581-926B-37391CBD5451}" type="presOf" srcId="{75AEF34B-DFFD-48CE-A93C-44DF8742FDD0}" destId="{61DE1E1E-E3BB-43E4-B086-9AEC8A857E38}" srcOrd="1" destOrd="0" presId="urn:microsoft.com/office/officeart/2005/8/layout/list1"/>
    <dgm:cxn modelId="{A201FCC7-6011-48A4-9040-8FFF4D35765B}" type="presOf" srcId="{7B260A61-28BF-4B60-BAB9-8734D662E8DA}" destId="{D5E17E59-547C-40A4-8FC4-1F0255ACFCA4}" srcOrd="1" destOrd="0" presId="urn:microsoft.com/office/officeart/2005/8/layout/list1"/>
    <dgm:cxn modelId="{D71B06AD-7879-4A5A-8D35-F4BDC40E7BAA}" type="presOf" srcId="{75AEF34B-DFFD-48CE-A93C-44DF8742FDD0}" destId="{62F52422-05B2-4C6E-8B89-B67F8F392DCC}" srcOrd="0" destOrd="0" presId="urn:microsoft.com/office/officeart/2005/8/layout/list1"/>
    <dgm:cxn modelId="{91BD001A-2F7D-4A43-9A29-82DB491A083E}" type="presParOf" srcId="{7EDA7E2D-73E5-48DA-A557-1A96615D6DAF}" destId="{89F9928C-EA4E-4D74-ABA5-AA0553BA1F43}" srcOrd="0" destOrd="0" presId="urn:microsoft.com/office/officeart/2005/8/layout/list1"/>
    <dgm:cxn modelId="{1901B03E-835C-4512-8E67-22466C878852}" type="presParOf" srcId="{89F9928C-EA4E-4D74-ABA5-AA0553BA1F43}" destId="{7D5F6BDE-93E6-4B50-92B6-6B67C65E514F}" srcOrd="0" destOrd="0" presId="urn:microsoft.com/office/officeart/2005/8/layout/list1"/>
    <dgm:cxn modelId="{8837C3D4-C6C0-46CA-99C6-7767600984FE}" type="presParOf" srcId="{89F9928C-EA4E-4D74-ABA5-AA0553BA1F43}" destId="{D5E17E59-547C-40A4-8FC4-1F0255ACFCA4}" srcOrd="1" destOrd="0" presId="urn:microsoft.com/office/officeart/2005/8/layout/list1"/>
    <dgm:cxn modelId="{4CFBB5F2-71F0-4753-8083-0757073D4E27}" type="presParOf" srcId="{7EDA7E2D-73E5-48DA-A557-1A96615D6DAF}" destId="{79D7A280-7C8E-441C-81BC-109804339B5F}" srcOrd="1" destOrd="0" presId="urn:microsoft.com/office/officeart/2005/8/layout/list1"/>
    <dgm:cxn modelId="{16F0C733-BCEF-48B4-B99B-FAE988BD10B8}" type="presParOf" srcId="{7EDA7E2D-73E5-48DA-A557-1A96615D6DAF}" destId="{9D699428-19E2-4A13-8361-1EB3D415D460}" srcOrd="2" destOrd="0" presId="urn:microsoft.com/office/officeart/2005/8/layout/list1"/>
    <dgm:cxn modelId="{F17C7724-C085-49AD-9B78-B225553B65DA}" type="presParOf" srcId="{7EDA7E2D-73E5-48DA-A557-1A96615D6DAF}" destId="{E6117306-2043-4121-9CF5-6019FA2D7A33}" srcOrd="3" destOrd="0" presId="urn:microsoft.com/office/officeart/2005/8/layout/list1"/>
    <dgm:cxn modelId="{45B2A3B9-0BC2-4FAC-8FA0-056804946B0D}" type="presParOf" srcId="{7EDA7E2D-73E5-48DA-A557-1A96615D6DAF}" destId="{F74C36B7-E8EA-4A21-AA89-94D702288E75}" srcOrd="4" destOrd="0" presId="urn:microsoft.com/office/officeart/2005/8/layout/list1"/>
    <dgm:cxn modelId="{EEE8F4C6-DA1C-4078-B92C-8ABD040C9F15}" type="presParOf" srcId="{F74C36B7-E8EA-4A21-AA89-94D702288E75}" destId="{62F52422-05B2-4C6E-8B89-B67F8F392DCC}" srcOrd="0" destOrd="0" presId="urn:microsoft.com/office/officeart/2005/8/layout/list1"/>
    <dgm:cxn modelId="{26E46A4B-08C1-455B-9447-B7DC60EC2C73}" type="presParOf" srcId="{F74C36B7-E8EA-4A21-AA89-94D702288E75}" destId="{61DE1E1E-E3BB-43E4-B086-9AEC8A857E38}" srcOrd="1" destOrd="0" presId="urn:microsoft.com/office/officeart/2005/8/layout/list1"/>
    <dgm:cxn modelId="{3D4B46BE-1E29-46AB-8DD6-848EF8C41036}" type="presParOf" srcId="{7EDA7E2D-73E5-48DA-A557-1A96615D6DAF}" destId="{CE8159C9-787A-412A-9839-BD75EFF3AEC9}" srcOrd="5" destOrd="0" presId="urn:microsoft.com/office/officeart/2005/8/layout/list1"/>
    <dgm:cxn modelId="{478B0159-AD77-439E-867B-7406F7A7A29B}" type="presParOf" srcId="{7EDA7E2D-73E5-48DA-A557-1A96615D6DAF}" destId="{E2EEA707-519A-41B1-AF77-E4BB951FAD3E}" srcOrd="6" destOrd="0" presId="urn:microsoft.com/office/officeart/2005/8/layout/list1"/>
    <dgm:cxn modelId="{C1EB3E2F-1278-440E-859D-09B37C351765}" type="presParOf" srcId="{7EDA7E2D-73E5-48DA-A557-1A96615D6DAF}" destId="{2C74956E-28C4-4EF7-90A1-99EA535BD948}" srcOrd="7" destOrd="0" presId="urn:microsoft.com/office/officeart/2005/8/layout/list1"/>
    <dgm:cxn modelId="{51A6744C-6A40-4A15-BBEC-F783879CA28C}" type="presParOf" srcId="{7EDA7E2D-73E5-48DA-A557-1A96615D6DAF}" destId="{7B7F6694-8A40-4EE1-80FA-CA4090A348EE}" srcOrd="8" destOrd="0" presId="urn:microsoft.com/office/officeart/2005/8/layout/list1"/>
    <dgm:cxn modelId="{A59AC734-1CA1-48CD-8CBB-C98FCAC95836}" type="presParOf" srcId="{7B7F6694-8A40-4EE1-80FA-CA4090A348EE}" destId="{B9DA8F1C-DFEF-41A4-B24F-1E532E639934}" srcOrd="0" destOrd="0" presId="urn:microsoft.com/office/officeart/2005/8/layout/list1"/>
    <dgm:cxn modelId="{C7543EF7-E00F-44EB-9082-AA44BB5E13BE}" type="presParOf" srcId="{7B7F6694-8A40-4EE1-80FA-CA4090A348EE}" destId="{6244FA43-13F2-419F-BE72-283C74747E7C}" srcOrd="1" destOrd="0" presId="urn:microsoft.com/office/officeart/2005/8/layout/list1"/>
    <dgm:cxn modelId="{FE44E065-FC42-42A7-9BBD-7F87E90B9FB9}" type="presParOf" srcId="{7EDA7E2D-73E5-48DA-A557-1A96615D6DAF}" destId="{83733672-05CC-4664-8885-C3831FEA7908}" srcOrd="9" destOrd="0" presId="urn:microsoft.com/office/officeart/2005/8/layout/list1"/>
    <dgm:cxn modelId="{41F26BB9-5DDA-4056-ABCE-57A8AC9DEC86}" type="presParOf" srcId="{7EDA7E2D-73E5-48DA-A557-1A96615D6DAF}" destId="{B60CF84D-2A88-4C69-9A38-065B2E751E8C}" srcOrd="10" destOrd="0" presId="urn:microsoft.com/office/officeart/2005/8/layout/list1"/>
    <dgm:cxn modelId="{AA2D6016-D8DA-4645-9F64-66B8B29F954C}" type="presParOf" srcId="{7EDA7E2D-73E5-48DA-A557-1A96615D6DAF}" destId="{0028412C-8917-4C06-8C00-EEAB27A31E56}" srcOrd="11" destOrd="0" presId="urn:microsoft.com/office/officeart/2005/8/layout/list1"/>
    <dgm:cxn modelId="{71A69323-E060-426F-85CD-C875667F4A5F}" type="presParOf" srcId="{7EDA7E2D-73E5-48DA-A557-1A96615D6DAF}" destId="{C626CA09-6C3B-424E-9A70-CE5F01AA88E5}" srcOrd="12" destOrd="0" presId="urn:microsoft.com/office/officeart/2005/8/layout/list1"/>
    <dgm:cxn modelId="{2FBE0085-A11C-477D-8608-98DD50C8FBCF}" type="presParOf" srcId="{C626CA09-6C3B-424E-9A70-CE5F01AA88E5}" destId="{9176649F-FF94-4895-B393-B092A9A2F2DC}" srcOrd="0" destOrd="0" presId="urn:microsoft.com/office/officeart/2005/8/layout/list1"/>
    <dgm:cxn modelId="{EE4C4422-A9AF-4C60-90BF-87A63F9E4F63}" type="presParOf" srcId="{C626CA09-6C3B-424E-9A70-CE5F01AA88E5}" destId="{06161CCC-64F2-4FE1-AE44-2E66F5973D4B}" srcOrd="1" destOrd="0" presId="urn:microsoft.com/office/officeart/2005/8/layout/list1"/>
    <dgm:cxn modelId="{25421CD6-0ADC-4A0B-A17F-2C5CA91E37EC}" type="presParOf" srcId="{7EDA7E2D-73E5-48DA-A557-1A96615D6DAF}" destId="{AE772333-B63A-45C8-893C-6DF1B68C3E2A}" srcOrd="13" destOrd="0" presId="urn:microsoft.com/office/officeart/2005/8/layout/list1"/>
    <dgm:cxn modelId="{F9E5BBD0-4B23-456A-A358-641A8194E012}" type="presParOf" srcId="{7EDA7E2D-73E5-48DA-A557-1A96615D6DAF}" destId="{2C8A5B4E-A768-4793-BBE0-635D3AF6E621}" srcOrd="14" destOrd="0" presId="urn:microsoft.com/office/officeart/2005/8/layout/list1"/>
    <dgm:cxn modelId="{0E1AA198-4195-4072-BE62-F2A00336368A}" type="presParOf" srcId="{7EDA7E2D-73E5-48DA-A557-1A96615D6DAF}" destId="{2AB50F3C-B8EA-4935-ADB1-AC8C0B20F5ED}" srcOrd="15" destOrd="0" presId="urn:microsoft.com/office/officeart/2005/8/layout/list1"/>
    <dgm:cxn modelId="{A7C4392F-CC2D-47EE-8125-F7F9623DDFA9}" type="presParOf" srcId="{7EDA7E2D-73E5-48DA-A557-1A96615D6DAF}" destId="{EE8163AF-4FEA-411D-A590-2CE90A2CFCE6}" srcOrd="16" destOrd="0" presId="urn:microsoft.com/office/officeart/2005/8/layout/list1"/>
    <dgm:cxn modelId="{A9CC55BF-61D2-4C0E-8B64-3C2CACFDED9C}" type="presParOf" srcId="{EE8163AF-4FEA-411D-A590-2CE90A2CFCE6}" destId="{987324A9-B42E-46A5-8309-6408C2EFEA21}" srcOrd="0" destOrd="0" presId="urn:microsoft.com/office/officeart/2005/8/layout/list1"/>
    <dgm:cxn modelId="{CA83F2D2-D782-442C-9FCC-6A698118AC76}" type="presParOf" srcId="{EE8163AF-4FEA-411D-A590-2CE90A2CFCE6}" destId="{3D782E8F-D74A-49F8-BBED-1A6FE0CC92BB}" srcOrd="1" destOrd="0" presId="urn:microsoft.com/office/officeart/2005/8/layout/list1"/>
    <dgm:cxn modelId="{5807D8F7-D14B-4BB9-9F9B-A2A1CC609CAB}" type="presParOf" srcId="{7EDA7E2D-73E5-48DA-A557-1A96615D6DAF}" destId="{672BD4A3-C44C-41ED-B6A8-4B9588A8BD03}" srcOrd="17" destOrd="0" presId="urn:microsoft.com/office/officeart/2005/8/layout/list1"/>
    <dgm:cxn modelId="{BDF270DB-C26A-4FE9-B0D0-D818CE838D1F}" type="presParOf" srcId="{7EDA7E2D-73E5-48DA-A557-1A96615D6DAF}" destId="{7B382956-41A9-4B36-8195-C67042B44CA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C7454-2D77-4B85-ADCB-76FE33FDBE0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hu-HU"/>
        </a:p>
      </dgm:t>
    </dgm:pt>
    <dgm:pt modelId="{73E95283-06E5-458E-8DF5-3F863D8F9994}">
      <dgm:prSet phldrT="[Szöveg]" custT="1"/>
      <dgm:spPr/>
      <dgm:t>
        <a:bodyPr/>
        <a:lstStyle/>
        <a:p>
          <a:r>
            <a:rPr lang="hu-HU" sz="2000" b="1" dirty="0" err="1" smtClean="0">
              <a:latin typeface="+mj-lt"/>
              <a:ea typeface="Open Sans" panose="020B0606030504020204" pitchFamily="34" charset="0"/>
              <a:cs typeface="Open Sans" panose="020B0606030504020204" pitchFamily="34" charset="0"/>
            </a:rPr>
            <a:t>Well-functioning</a:t>
          </a:r>
          <a:r>
            <a:rPr lang="hu-HU" sz="2000" b="1" dirty="0" smtClean="0">
              <a:latin typeface="+mj-lt"/>
              <a:ea typeface="Open Sans" panose="020B0606030504020204" pitchFamily="34" charset="0"/>
              <a:cs typeface="Open Sans" panose="020B0606030504020204" pitchFamily="34" charset="0"/>
            </a:rPr>
            <a:t> </a:t>
          </a:r>
          <a:r>
            <a:rPr lang="hu-HU" sz="2000" b="1" dirty="0" err="1" smtClean="0">
              <a:latin typeface="+mj-lt"/>
              <a:ea typeface="Open Sans" panose="020B0606030504020204" pitchFamily="34" charset="0"/>
              <a:cs typeface="Open Sans" panose="020B0606030504020204" pitchFamily="34" charset="0"/>
            </a:rPr>
            <a:t>ecosystem</a:t>
          </a:r>
          <a:endParaRPr lang="hu-HU" sz="2000" b="1" dirty="0" smtClean="0">
            <a:latin typeface="+mj-lt"/>
            <a:ea typeface="Open Sans" panose="020B0606030504020204" pitchFamily="34" charset="0"/>
            <a:cs typeface="Open Sans" panose="020B0606030504020204" pitchFamily="34" charset="0"/>
          </a:endParaRPr>
        </a:p>
        <a:p>
          <a:r>
            <a:rPr lang="hu-HU" sz="2000" b="1" dirty="0" smtClean="0">
              <a:latin typeface="+mj-lt"/>
              <a:ea typeface="Open Sans" panose="020B0606030504020204" pitchFamily="34" charset="0"/>
              <a:cs typeface="Open Sans" panose="020B0606030504020204" pitchFamily="34" charset="0"/>
            </a:rPr>
            <a:t>(a)</a:t>
          </a:r>
          <a:endParaRPr lang="hu-HU" sz="2000" b="1" dirty="0">
            <a:latin typeface="+mj-lt"/>
          </a:endParaRPr>
        </a:p>
      </dgm:t>
    </dgm:pt>
    <dgm:pt modelId="{F15CD75A-C209-4A2A-9302-504937111841}" type="parTrans" cxnId="{41755CA7-82E0-49A4-95F0-17EAD3683F8C}">
      <dgm:prSet/>
      <dgm:spPr/>
      <dgm:t>
        <a:bodyPr/>
        <a:lstStyle/>
        <a:p>
          <a:endParaRPr lang="hu-HU"/>
        </a:p>
      </dgm:t>
    </dgm:pt>
    <dgm:pt modelId="{8FA938A8-D7C7-422F-A47F-714087A223E0}" type="sibTrans" cxnId="{41755CA7-82E0-49A4-95F0-17EAD3683F8C}">
      <dgm:prSet/>
      <dgm:spPr/>
      <dgm:t>
        <a:bodyPr/>
        <a:lstStyle/>
        <a:p>
          <a:endParaRPr lang="hu-HU"/>
        </a:p>
      </dgm:t>
    </dgm:pt>
    <dgm:pt modelId="{FA2294C1-553E-40D3-ACA4-B3ABD5813375}">
      <dgm:prSet phldrT="[Szöveg]"/>
      <dgm:spPr/>
      <dgm:t>
        <a:bodyPr/>
        <a:lstStyle/>
        <a:p>
          <a:r>
            <a:rPr lang="hu-HU" b="0" dirty="0" err="1" smtClean="0">
              <a:latin typeface="+mj-lt"/>
              <a:ea typeface="Open Sans" panose="020B0606030504020204" pitchFamily="34" charset="0"/>
              <a:cs typeface="Open Sans" panose="020B0606030504020204" pitchFamily="34" charset="0"/>
            </a:rPr>
            <a:t>Legal</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definition</a:t>
          </a:r>
          <a:r>
            <a:rPr lang="hu-HU" b="0" dirty="0" smtClean="0">
              <a:latin typeface="+mj-lt"/>
              <a:ea typeface="Open Sans" panose="020B0606030504020204" pitchFamily="34" charset="0"/>
              <a:cs typeface="Open Sans" panose="020B0606030504020204" pitchFamily="34" charset="0"/>
            </a:rPr>
            <a:t> (non profit, </a:t>
          </a:r>
          <a:r>
            <a:rPr lang="hu-HU" b="0" dirty="0" err="1" smtClean="0">
              <a:latin typeface="+mj-lt"/>
              <a:ea typeface="Open Sans" panose="020B0606030504020204" pitchFamily="34" charset="0"/>
              <a:cs typeface="Open Sans" panose="020B0606030504020204" pitchFamily="34" charset="0"/>
            </a:rPr>
            <a:t>for</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profit</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hybrid</a:t>
          </a:r>
          <a:r>
            <a:rPr lang="hu-HU" b="0" dirty="0" smtClean="0">
              <a:latin typeface="+mj-lt"/>
              <a:ea typeface="Open Sans" panose="020B0606030504020204" pitchFamily="34" charset="0"/>
              <a:cs typeface="Open Sans" panose="020B0606030504020204" pitchFamily="34" charset="0"/>
            </a:rPr>
            <a:t> business </a:t>
          </a:r>
          <a:r>
            <a:rPr lang="hu-HU" b="0" dirty="0" err="1" smtClean="0">
              <a:latin typeface="+mj-lt"/>
              <a:ea typeface="Open Sans" panose="020B0606030504020204" pitchFamily="34" charset="0"/>
              <a:cs typeface="Open Sans" panose="020B0606030504020204" pitchFamily="34" charset="0"/>
            </a:rPr>
            <a:t>models</a:t>
          </a:r>
          <a:r>
            <a:rPr lang="hu-HU" b="0" dirty="0" smtClean="0">
              <a:latin typeface="+mj-lt"/>
              <a:ea typeface="Open Sans" panose="020B0606030504020204" pitchFamily="34" charset="0"/>
              <a:cs typeface="Open Sans" panose="020B0606030504020204" pitchFamily="34" charset="0"/>
            </a:rPr>
            <a:t>)</a:t>
          </a:r>
          <a:endParaRPr lang="hu-HU" dirty="0">
            <a:latin typeface="+mj-lt"/>
          </a:endParaRPr>
        </a:p>
      </dgm:t>
    </dgm:pt>
    <dgm:pt modelId="{1DD4E0E3-2127-4F49-94F4-0A51C925EACE}" type="parTrans" cxnId="{1219161F-77A3-4106-80F6-3F81B3BD3F81}">
      <dgm:prSet/>
      <dgm:spPr/>
      <dgm:t>
        <a:bodyPr/>
        <a:lstStyle/>
        <a:p>
          <a:endParaRPr lang="hu-HU"/>
        </a:p>
      </dgm:t>
    </dgm:pt>
    <dgm:pt modelId="{D2E7C248-1C8C-4DDD-AFD2-D145D384E86A}" type="sibTrans" cxnId="{1219161F-77A3-4106-80F6-3F81B3BD3F81}">
      <dgm:prSet/>
      <dgm:spPr/>
      <dgm:t>
        <a:bodyPr/>
        <a:lstStyle/>
        <a:p>
          <a:endParaRPr lang="hu-HU"/>
        </a:p>
      </dgm:t>
    </dgm:pt>
    <dgm:pt modelId="{2D58B778-4609-4D6C-B8B9-29733F93352E}">
      <dgm:prSet phldrT="[Szöveg]" custT="1"/>
      <dgm:spPr/>
      <dgm:t>
        <a:bodyPr/>
        <a:lstStyle/>
        <a:p>
          <a:r>
            <a:rPr lang="hu-HU" sz="2000" b="1" dirty="0" smtClean="0">
              <a:latin typeface="+mj-lt"/>
              <a:ea typeface="Open Sans" panose="020B0606030504020204" pitchFamily="34" charset="0"/>
              <a:cs typeface="Open Sans" panose="020B0606030504020204" pitchFamily="34" charset="0"/>
            </a:rPr>
            <a:t>Policy </a:t>
          </a:r>
          <a:r>
            <a:rPr lang="hu-HU" sz="2000" b="1" dirty="0" err="1" smtClean="0">
              <a:latin typeface="+mj-lt"/>
              <a:ea typeface="Open Sans" panose="020B0606030504020204" pitchFamily="34" charset="0"/>
              <a:cs typeface="Open Sans" panose="020B0606030504020204" pitchFamily="34" charset="0"/>
            </a:rPr>
            <a:t>niches</a:t>
          </a:r>
          <a:r>
            <a:rPr lang="hu-HU" sz="2000" b="1" dirty="0" smtClean="0">
              <a:latin typeface="+mj-lt"/>
              <a:ea typeface="Open Sans" panose="020B0606030504020204" pitchFamily="34" charset="0"/>
              <a:cs typeface="Open Sans" panose="020B0606030504020204" pitchFamily="34" charset="0"/>
            </a:rPr>
            <a:t> in </a:t>
          </a:r>
          <a:r>
            <a:rPr lang="hu-HU" sz="2000" b="1" dirty="0" err="1" smtClean="0">
              <a:latin typeface="+mj-lt"/>
              <a:ea typeface="Open Sans" panose="020B0606030504020204" pitchFamily="34" charset="0"/>
              <a:cs typeface="Open Sans" panose="020B0606030504020204" pitchFamily="34" charset="0"/>
            </a:rPr>
            <a:t>vertical</a:t>
          </a:r>
          <a:r>
            <a:rPr lang="hu-HU" sz="2000" b="1" dirty="0" smtClean="0">
              <a:latin typeface="+mj-lt"/>
              <a:ea typeface="Open Sans" panose="020B0606030504020204" pitchFamily="34" charset="0"/>
              <a:cs typeface="Open Sans" panose="020B0606030504020204" pitchFamily="34" charset="0"/>
            </a:rPr>
            <a:t> and </a:t>
          </a:r>
          <a:r>
            <a:rPr lang="hu-HU" sz="2000" b="1" dirty="0" err="1" smtClean="0">
              <a:latin typeface="+mj-lt"/>
              <a:ea typeface="Open Sans" panose="020B0606030504020204" pitchFamily="34" charset="0"/>
              <a:cs typeface="Open Sans" panose="020B0606030504020204" pitchFamily="34" charset="0"/>
            </a:rPr>
            <a:t>horizontal</a:t>
          </a:r>
          <a:r>
            <a:rPr lang="hu-HU" sz="2000" b="1" dirty="0" smtClean="0">
              <a:latin typeface="+mj-lt"/>
              <a:ea typeface="Open Sans" panose="020B0606030504020204" pitchFamily="34" charset="0"/>
              <a:cs typeface="Open Sans" panose="020B0606030504020204" pitchFamily="34" charset="0"/>
            </a:rPr>
            <a:t> </a:t>
          </a:r>
          <a:r>
            <a:rPr lang="hu-HU" sz="2000" b="1" dirty="0" err="1" smtClean="0">
              <a:latin typeface="+mj-lt"/>
              <a:ea typeface="Open Sans" panose="020B0606030504020204" pitchFamily="34" charset="0"/>
              <a:cs typeface="Open Sans" panose="020B0606030504020204" pitchFamily="34" charset="0"/>
            </a:rPr>
            <a:t>policies</a:t>
          </a:r>
          <a:endParaRPr lang="hu-HU" sz="2000" b="1" dirty="0" smtClean="0">
            <a:latin typeface="+mj-lt"/>
            <a:ea typeface="Open Sans" panose="020B0606030504020204" pitchFamily="34" charset="0"/>
            <a:cs typeface="Open Sans" panose="020B0606030504020204" pitchFamily="34" charset="0"/>
          </a:endParaRPr>
        </a:p>
        <a:p>
          <a:r>
            <a:rPr lang="hu-HU" sz="2000" b="1" dirty="0" smtClean="0">
              <a:latin typeface="+mj-lt"/>
              <a:ea typeface="Open Sans" panose="020B0606030504020204" pitchFamily="34" charset="0"/>
              <a:cs typeface="Open Sans" panose="020B0606030504020204" pitchFamily="34" charset="0"/>
            </a:rPr>
            <a:t>(b)</a:t>
          </a:r>
          <a:endParaRPr lang="hu-HU" sz="2000" b="1" dirty="0">
            <a:latin typeface="+mj-lt"/>
          </a:endParaRPr>
        </a:p>
      </dgm:t>
    </dgm:pt>
    <dgm:pt modelId="{6CC9F183-B046-42E5-B0CB-C24444399A13}" type="parTrans" cxnId="{034AE961-A809-4CDE-9666-334E80EC67C8}">
      <dgm:prSet/>
      <dgm:spPr/>
      <dgm:t>
        <a:bodyPr/>
        <a:lstStyle/>
        <a:p>
          <a:endParaRPr lang="hu-HU"/>
        </a:p>
      </dgm:t>
    </dgm:pt>
    <dgm:pt modelId="{43D0E396-7D19-4AA5-97A6-E5D0D19A60F2}" type="sibTrans" cxnId="{034AE961-A809-4CDE-9666-334E80EC67C8}">
      <dgm:prSet/>
      <dgm:spPr/>
      <dgm:t>
        <a:bodyPr/>
        <a:lstStyle/>
        <a:p>
          <a:endParaRPr lang="hu-HU"/>
        </a:p>
      </dgm:t>
    </dgm:pt>
    <dgm:pt modelId="{D8C64FF8-4A8E-44B2-B4D1-8A035D71A0CB}">
      <dgm:prSet phldrT="[Szöveg]"/>
      <dgm:spPr/>
      <dgm:t>
        <a:bodyPr/>
        <a:lstStyle/>
        <a:p>
          <a:r>
            <a:rPr lang="hu-HU" b="0" dirty="0" smtClean="0">
              <a:latin typeface="+mj-lt"/>
              <a:ea typeface="Open Sans" panose="020B0606030504020204" pitchFamily="34" charset="0"/>
              <a:cs typeface="Open Sans" panose="020B0606030504020204" pitchFamily="34" charset="0"/>
            </a:rPr>
            <a:t>Access </a:t>
          </a:r>
          <a:r>
            <a:rPr lang="hu-HU" b="0" dirty="0" err="1" smtClean="0">
              <a:latin typeface="+mj-lt"/>
              <a:ea typeface="Open Sans" panose="020B0606030504020204" pitchFamily="34" charset="0"/>
              <a:cs typeface="Open Sans" panose="020B0606030504020204" pitchFamily="34" charset="0"/>
            </a:rPr>
            <a:t>to</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finance</a:t>
          </a:r>
          <a:endParaRPr lang="hu-HU" dirty="0">
            <a:latin typeface="+mj-lt"/>
          </a:endParaRPr>
        </a:p>
      </dgm:t>
    </dgm:pt>
    <dgm:pt modelId="{E693BB67-0B47-427C-BCA8-507A8EBD769C}" type="parTrans" cxnId="{8D4D2A99-B59B-4430-B7DE-4534E9281463}">
      <dgm:prSet/>
      <dgm:spPr/>
      <dgm:t>
        <a:bodyPr/>
        <a:lstStyle/>
        <a:p>
          <a:endParaRPr lang="hu-HU"/>
        </a:p>
      </dgm:t>
    </dgm:pt>
    <dgm:pt modelId="{35719A26-DEDE-4A1F-BBC2-DAC4C767A10B}" type="sibTrans" cxnId="{8D4D2A99-B59B-4430-B7DE-4534E9281463}">
      <dgm:prSet/>
      <dgm:spPr/>
      <dgm:t>
        <a:bodyPr/>
        <a:lstStyle/>
        <a:p>
          <a:endParaRPr lang="hu-HU"/>
        </a:p>
      </dgm:t>
    </dgm:pt>
    <dgm:pt modelId="{7525335C-5986-4829-9C8F-2C722E7B9C08}">
      <dgm:prSet phldrT="[Szöveg]" custT="1"/>
      <dgm:spPr/>
      <dgm:t>
        <a:bodyPr/>
        <a:lstStyle/>
        <a:p>
          <a:r>
            <a:rPr lang="hu-HU" sz="2000" b="1" dirty="0" smtClean="0">
              <a:latin typeface="+mj-lt"/>
              <a:ea typeface="Open Sans" panose="020B0606030504020204" pitchFamily="34" charset="0"/>
              <a:cs typeface="Open Sans" panose="020B0606030504020204" pitchFamily="34" charset="0"/>
            </a:rPr>
            <a:t>Policy </a:t>
          </a:r>
          <a:r>
            <a:rPr lang="hu-HU" sz="2000" b="1" dirty="0" err="1" smtClean="0">
              <a:latin typeface="+mj-lt"/>
              <a:ea typeface="Open Sans" panose="020B0606030504020204" pitchFamily="34" charset="0"/>
              <a:cs typeface="Open Sans" panose="020B0606030504020204" pitchFamily="34" charset="0"/>
            </a:rPr>
            <a:t>measures</a:t>
          </a:r>
          <a:r>
            <a:rPr lang="hu-HU" sz="2000" b="1" dirty="0" smtClean="0">
              <a:latin typeface="+mj-lt"/>
              <a:ea typeface="Open Sans" panose="020B0606030504020204" pitchFamily="34" charset="0"/>
              <a:cs typeface="Open Sans" panose="020B0606030504020204" pitchFamily="34" charset="0"/>
            </a:rPr>
            <a:t> </a:t>
          </a:r>
          <a:r>
            <a:rPr lang="hu-HU" sz="2000" b="1" dirty="0" err="1" smtClean="0">
              <a:latin typeface="+mj-lt"/>
              <a:ea typeface="Open Sans" panose="020B0606030504020204" pitchFamily="34" charset="0"/>
              <a:cs typeface="Open Sans" panose="020B0606030504020204" pitchFamily="34" charset="0"/>
            </a:rPr>
            <a:t>facilitating</a:t>
          </a:r>
          <a:r>
            <a:rPr lang="hu-HU" sz="2000" b="1" dirty="0" smtClean="0">
              <a:latin typeface="+mj-lt"/>
              <a:ea typeface="Open Sans" panose="020B0606030504020204" pitchFamily="34" charset="0"/>
              <a:cs typeface="Open Sans" panose="020B0606030504020204" pitchFamily="34" charset="0"/>
            </a:rPr>
            <a:t> </a:t>
          </a:r>
          <a:r>
            <a:rPr lang="hu-HU" sz="2000" b="1" dirty="0" err="1" smtClean="0">
              <a:latin typeface="+mj-lt"/>
              <a:ea typeface="Open Sans" panose="020B0606030504020204" pitchFamily="34" charset="0"/>
              <a:cs typeface="Open Sans" panose="020B0606030504020204" pitchFamily="34" charset="0"/>
            </a:rPr>
            <a:t>social</a:t>
          </a:r>
          <a:r>
            <a:rPr lang="hu-HU" sz="2000" b="1" dirty="0" smtClean="0">
              <a:latin typeface="+mj-lt"/>
              <a:ea typeface="Open Sans" panose="020B0606030504020204" pitchFamily="34" charset="0"/>
              <a:cs typeface="Open Sans" panose="020B0606030504020204" pitchFamily="34" charset="0"/>
            </a:rPr>
            <a:t> </a:t>
          </a:r>
          <a:r>
            <a:rPr lang="hu-HU" sz="2000" b="1" dirty="0" err="1" smtClean="0">
              <a:latin typeface="+mj-lt"/>
              <a:ea typeface="Open Sans" panose="020B0606030504020204" pitchFamily="34" charset="0"/>
              <a:cs typeface="Open Sans" panose="020B0606030504020204" pitchFamily="34" charset="0"/>
            </a:rPr>
            <a:t>entrepreneurship</a:t>
          </a:r>
          <a:r>
            <a:rPr lang="hu-HU" sz="2000" b="1" dirty="0" smtClean="0">
              <a:latin typeface="+mj-lt"/>
              <a:ea typeface="Open Sans" panose="020B0606030504020204" pitchFamily="34" charset="0"/>
              <a:cs typeface="Open Sans" panose="020B0606030504020204" pitchFamily="34" charset="0"/>
            </a:rPr>
            <a:t> (c)</a:t>
          </a:r>
          <a:endParaRPr lang="hu-HU" sz="2000" b="1" dirty="0">
            <a:latin typeface="+mj-lt"/>
          </a:endParaRPr>
        </a:p>
      </dgm:t>
    </dgm:pt>
    <dgm:pt modelId="{7B50DDDC-2F8D-43FF-9E97-F3D58FB053E9}" type="parTrans" cxnId="{9354ADA9-A979-4F33-B77D-66A41517AC75}">
      <dgm:prSet/>
      <dgm:spPr/>
      <dgm:t>
        <a:bodyPr/>
        <a:lstStyle/>
        <a:p>
          <a:endParaRPr lang="hu-HU"/>
        </a:p>
      </dgm:t>
    </dgm:pt>
    <dgm:pt modelId="{CF6F54A8-CD06-4EA6-9C60-E5AF1F4B626F}" type="sibTrans" cxnId="{9354ADA9-A979-4F33-B77D-66A41517AC75}">
      <dgm:prSet/>
      <dgm:spPr/>
      <dgm:t>
        <a:bodyPr/>
        <a:lstStyle/>
        <a:p>
          <a:endParaRPr lang="hu-HU"/>
        </a:p>
      </dgm:t>
    </dgm:pt>
    <dgm:pt modelId="{407C8D69-C148-48E4-B57B-4B71F13F3524}">
      <dgm:prSet phldrT="[Szöveg]"/>
      <dgm:spPr/>
      <dgm:t>
        <a:bodyPr/>
        <a:lstStyle/>
        <a:p>
          <a:r>
            <a:rPr lang="hu-HU" b="0" dirty="0" err="1" smtClean="0">
              <a:latin typeface="+mj-lt"/>
              <a:ea typeface="Open Sans" panose="020B0606030504020204" pitchFamily="34" charset="0"/>
              <a:cs typeface="Open Sans" panose="020B0606030504020204" pitchFamily="34" charset="0"/>
            </a:rPr>
            <a:t>Scope</a:t>
          </a:r>
          <a:r>
            <a:rPr lang="hu-HU" b="0" dirty="0" smtClean="0">
              <a:latin typeface="+mj-lt"/>
              <a:ea typeface="Open Sans" panose="020B0606030504020204" pitchFamily="34" charset="0"/>
              <a:cs typeface="Open Sans" panose="020B0606030504020204" pitchFamily="34" charset="0"/>
            </a:rPr>
            <a:t> of </a:t>
          </a:r>
          <a:r>
            <a:rPr lang="hu-HU" b="0" dirty="0" err="1" smtClean="0">
              <a:latin typeface="+mj-lt"/>
              <a:ea typeface="Open Sans" panose="020B0606030504020204" pitchFamily="34" charset="0"/>
              <a:cs typeface="Open Sans" panose="020B0606030504020204" pitchFamily="34" charset="0"/>
            </a:rPr>
            <a:t>measures</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increase</a:t>
          </a:r>
          <a:r>
            <a:rPr lang="hu-HU" b="0" dirty="0" smtClean="0">
              <a:latin typeface="+mj-lt"/>
              <a:ea typeface="Open Sans" panose="020B0606030504020204" pitchFamily="34" charset="0"/>
              <a:cs typeface="Open Sans" panose="020B0606030504020204" pitchFamily="34" charset="0"/>
            </a:rPr>
            <a:t> in </a:t>
          </a:r>
          <a:r>
            <a:rPr lang="hu-HU" b="0" dirty="0" err="1" smtClean="0">
              <a:latin typeface="+mj-lt"/>
              <a:ea typeface="Open Sans" panose="020B0606030504020204" pitchFamily="34" charset="0"/>
              <a:cs typeface="Open Sans" panose="020B0606030504020204" pitchFamily="34" charset="0"/>
            </a:rPr>
            <a:t>employment</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education</a:t>
          </a:r>
          <a:r>
            <a:rPr lang="hu-HU" b="0" dirty="0" smtClean="0">
              <a:latin typeface="+mj-lt"/>
              <a:ea typeface="Open Sans" panose="020B0606030504020204" pitchFamily="34" charset="0"/>
              <a:cs typeface="Open Sans" panose="020B0606030504020204" pitchFamily="34" charset="0"/>
            </a:rPr>
            <a:t>,etc.)</a:t>
          </a:r>
          <a:endParaRPr lang="hu-HU" dirty="0">
            <a:latin typeface="+mj-lt"/>
          </a:endParaRPr>
        </a:p>
      </dgm:t>
    </dgm:pt>
    <dgm:pt modelId="{778CB9A7-08B7-4B2C-A2AF-F0054507A10B}" type="parTrans" cxnId="{1888786C-F3D4-48CA-95D3-001A3723F071}">
      <dgm:prSet/>
      <dgm:spPr/>
      <dgm:t>
        <a:bodyPr/>
        <a:lstStyle/>
        <a:p>
          <a:endParaRPr lang="hu-HU"/>
        </a:p>
      </dgm:t>
    </dgm:pt>
    <dgm:pt modelId="{74734C29-EB23-4CA3-8F14-9FB969DEFE9D}" type="sibTrans" cxnId="{1888786C-F3D4-48CA-95D3-001A3723F071}">
      <dgm:prSet/>
      <dgm:spPr/>
      <dgm:t>
        <a:bodyPr/>
        <a:lstStyle/>
        <a:p>
          <a:endParaRPr lang="hu-HU"/>
        </a:p>
      </dgm:t>
    </dgm:pt>
    <dgm:pt modelId="{931E6C4D-9DDA-4907-86C9-E6B2624E7851}">
      <dgm:prSet/>
      <dgm:spPr/>
      <dgm:t>
        <a:bodyPr/>
        <a:lstStyle/>
        <a:p>
          <a:r>
            <a:rPr lang="hu-HU" b="0" dirty="0" err="1" smtClean="0">
              <a:latin typeface="+mj-lt"/>
              <a:ea typeface="Open Sans" panose="020B0606030504020204" pitchFamily="34" charset="0"/>
              <a:cs typeface="Open Sans" panose="020B0606030504020204" pitchFamily="34" charset="0"/>
            </a:rPr>
            <a:t>Sectoral</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characteristics</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primary</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secondary</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tertiary</a:t>
          </a:r>
          <a:r>
            <a:rPr lang="hu-HU" b="0" dirty="0" smtClean="0">
              <a:latin typeface="+mj-lt"/>
              <a:ea typeface="Open Sans" panose="020B0606030504020204" pitchFamily="34" charset="0"/>
              <a:cs typeface="Open Sans" panose="020B0606030504020204" pitchFamily="34" charset="0"/>
            </a:rPr>
            <a:t>),</a:t>
          </a:r>
        </a:p>
      </dgm:t>
    </dgm:pt>
    <dgm:pt modelId="{25BD61D0-5A53-46ED-A084-73DB38CD488E}" type="parTrans" cxnId="{40DD78DE-87B9-47A3-82CF-B183900258F8}">
      <dgm:prSet/>
      <dgm:spPr/>
      <dgm:t>
        <a:bodyPr/>
        <a:lstStyle/>
        <a:p>
          <a:endParaRPr lang="hu-HU"/>
        </a:p>
      </dgm:t>
    </dgm:pt>
    <dgm:pt modelId="{1FD68E62-439B-4803-9659-21F44E879A2A}" type="sibTrans" cxnId="{40DD78DE-87B9-47A3-82CF-B183900258F8}">
      <dgm:prSet/>
      <dgm:spPr/>
      <dgm:t>
        <a:bodyPr/>
        <a:lstStyle/>
        <a:p>
          <a:endParaRPr lang="hu-HU"/>
        </a:p>
      </dgm:t>
    </dgm:pt>
    <dgm:pt modelId="{34EEF725-8F01-4591-8A86-DC48CD5AE368}">
      <dgm:prSet/>
      <dgm:spPr/>
      <dgm:t>
        <a:bodyPr/>
        <a:lstStyle/>
        <a:p>
          <a:r>
            <a:rPr lang="hu-HU" b="0" dirty="0" err="1" smtClean="0">
              <a:latin typeface="+mj-lt"/>
              <a:ea typeface="Open Sans" panose="020B0606030504020204" pitchFamily="34" charset="0"/>
              <a:cs typeface="Open Sans" panose="020B0606030504020204" pitchFamily="34" charset="0"/>
            </a:rPr>
            <a:t>Lifecycle</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stage</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early-stage</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investment-ready</a:t>
          </a:r>
          <a:r>
            <a:rPr lang="hu-HU" b="0" dirty="0" smtClean="0">
              <a:latin typeface="+mj-lt"/>
              <a:ea typeface="Open Sans" panose="020B0606030504020204" pitchFamily="34" charset="0"/>
              <a:cs typeface="Open Sans" panose="020B0606030504020204" pitchFamily="34" charset="0"/>
            </a:rPr>
            <a:t>),</a:t>
          </a:r>
        </a:p>
      </dgm:t>
    </dgm:pt>
    <dgm:pt modelId="{35450669-0C83-45AD-849E-D07E181017F8}" type="parTrans" cxnId="{6DFD228B-0167-4C37-87A4-09685A694B0B}">
      <dgm:prSet/>
      <dgm:spPr/>
      <dgm:t>
        <a:bodyPr/>
        <a:lstStyle/>
        <a:p>
          <a:endParaRPr lang="hu-HU"/>
        </a:p>
      </dgm:t>
    </dgm:pt>
    <dgm:pt modelId="{00176FF6-98A3-4609-B931-855B876B37B9}" type="sibTrans" cxnId="{6DFD228B-0167-4C37-87A4-09685A694B0B}">
      <dgm:prSet/>
      <dgm:spPr/>
      <dgm:t>
        <a:bodyPr/>
        <a:lstStyle/>
        <a:p>
          <a:endParaRPr lang="hu-HU"/>
        </a:p>
      </dgm:t>
    </dgm:pt>
    <dgm:pt modelId="{2E698111-3358-4BD3-A571-FA7C0BA84E88}">
      <dgm:prSet/>
      <dgm:spPr/>
      <dgm:t>
        <a:bodyPr/>
        <a:lstStyle/>
        <a:p>
          <a:r>
            <a:rPr lang="hu-HU" b="0" dirty="0" err="1" smtClean="0">
              <a:latin typeface="+mj-lt"/>
              <a:ea typeface="Open Sans" panose="020B0606030504020204" pitchFamily="34" charset="0"/>
              <a:cs typeface="Open Sans" panose="020B0606030504020204" pitchFamily="34" charset="0"/>
            </a:rPr>
            <a:t>Ecosystem</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enablers</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seeds</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developing</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mature</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declining</a:t>
          </a:r>
          <a:r>
            <a:rPr lang="hu-HU" b="0" dirty="0" smtClean="0">
              <a:latin typeface="+mj-lt"/>
              <a:ea typeface="Open Sans" panose="020B0606030504020204" pitchFamily="34" charset="0"/>
              <a:cs typeface="Open Sans" panose="020B0606030504020204" pitchFamily="34" charset="0"/>
            </a:rPr>
            <a:t>),</a:t>
          </a:r>
        </a:p>
      </dgm:t>
    </dgm:pt>
    <dgm:pt modelId="{6245AC8E-FD38-45BF-9240-46FC04DDAD61}" type="parTrans" cxnId="{4769589A-F36B-47E3-83C8-98170A2D5384}">
      <dgm:prSet/>
      <dgm:spPr/>
      <dgm:t>
        <a:bodyPr/>
        <a:lstStyle/>
        <a:p>
          <a:endParaRPr lang="hu-HU"/>
        </a:p>
      </dgm:t>
    </dgm:pt>
    <dgm:pt modelId="{617BE7E6-A736-49A2-AFE6-8740070DBF53}" type="sibTrans" cxnId="{4769589A-F36B-47E3-83C8-98170A2D5384}">
      <dgm:prSet/>
      <dgm:spPr/>
      <dgm:t>
        <a:bodyPr/>
        <a:lstStyle/>
        <a:p>
          <a:endParaRPr lang="hu-HU"/>
        </a:p>
      </dgm:t>
    </dgm:pt>
    <dgm:pt modelId="{9794ED78-AFC7-45FB-89AA-1D4C3F18138C}">
      <dgm:prSet/>
      <dgm:spPr/>
      <dgm:t>
        <a:bodyPr/>
        <a:lstStyle/>
        <a:p>
          <a:r>
            <a:rPr lang="hu-HU" b="0" dirty="0" err="1" smtClean="0">
              <a:latin typeface="+mj-lt"/>
              <a:ea typeface="Open Sans" panose="020B0606030504020204" pitchFamily="34" charset="0"/>
              <a:cs typeface="Open Sans" panose="020B0606030504020204" pitchFamily="34" charset="0"/>
            </a:rPr>
            <a:t>Opportunities</a:t>
          </a:r>
          <a:r>
            <a:rPr lang="hu-HU" b="0" dirty="0" smtClean="0">
              <a:latin typeface="+mj-lt"/>
              <a:ea typeface="Open Sans" panose="020B0606030504020204" pitchFamily="34" charset="0"/>
              <a:cs typeface="Open Sans" panose="020B0606030504020204" pitchFamily="34" charset="0"/>
            </a:rPr>
            <a:t> and </a:t>
          </a:r>
          <a:r>
            <a:rPr lang="hu-HU" b="0" dirty="0" err="1" smtClean="0">
              <a:latin typeface="+mj-lt"/>
              <a:ea typeface="Open Sans" panose="020B0606030504020204" pitchFamily="34" charset="0"/>
              <a:cs typeface="Open Sans" panose="020B0606030504020204" pitchFamily="34" charset="0"/>
            </a:rPr>
            <a:t>barriers</a:t>
          </a:r>
          <a:endParaRPr lang="hu-HU" b="0" dirty="0" smtClean="0">
            <a:latin typeface="+mj-lt"/>
            <a:ea typeface="Open Sans" panose="020B0606030504020204" pitchFamily="34" charset="0"/>
            <a:cs typeface="Open Sans" panose="020B0606030504020204" pitchFamily="34" charset="0"/>
          </a:endParaRPr>
        </a:p>
      </dgm:t>
    </dgm:pt>
    <dgm:pt modelId="{0B3FFA61-32C6-4BB8-B093-5E254980D9B8}" type="parTrans" cxnId="{9C8CE6DB-DC6A-40F2-8AC8-14DE7B90E49B}">
      <dgm:prSet/>
      <dgm:spPr/>
      <dgm:t>
        <a:bodyPr/>
        <a:lstStyle/>
        <a:p>
          <a:endParaRPr lang="hu-HU"/>
        </a:p>
      </dgm:t>
    </dgm:pt>
    <dgm:pt modelId="{FC7459D5-A687-432A-8A71-8684205ED1E7}" type="sibTrans" cxnId="{9C8CE6DB-DC6A-40F2-8AC8-14DE7B90E49B}">
      <dgm:prSet/>
      <dgm:spPr/>
      <dgm:t>
        <a:bodyPr/>
        <a:lstStyle/>
        <a:p>
          <a:endParaRPr lang="hu-HU"/>
        </a:p>
      </dgm:t>
    </dgm:pt>
    <dgm:pt modelId="{4F97C941-5CA5-4905-A438-E573980B2FD5}">
      <dgm:prSet/>
      <dgm:spPr/>
      <dgm:t>
        <a:bodyPr/>
        <a:lstStyle/>
        <a:p>
          <a:r>
            <a:rPr lang="hu-HU" b="0" dirty="0" err="1" smtClean="0">
              <a:latin typeface="+mj-lt"/>
              <a:ea typeface="Open Sans" panose="020B0606030504020204" pitchFamily="34" charset="0"/>
              <a:cs typeface="Open Sans" panose="020B0606030504020204" pitchFamily="34" charset="0"/>
            </a:rPr>
            <a:t>Narrative</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on</a:t>
          </a:r>
          <a:r>
            <a:rPr lang="hu-HU" b="0" dirty="0" smtClean="0">
              <a:latin typeface="+mj-lt"/>
              <a:ea typeface="Open Sans" panose="020B0606030504020204" pitchFamily="34" charset="0"/>
              <a:cs typeface="Open Sans" panose="020B0606030504020204" pitchFamily="34" charset="0"/>
            </a:rPr>
            <a:t> policy </a:t>
          </a:r>
          <a:r>
            <a:rPr lang="hu-HU" b="0" dirty="0" err="1" smtClean="0">
              <a:latin typeface="+mj-lt"/>
              <a:ea typeface="Open Sans" panose="020B0606030504020204" pitchFamily="34" charset="0"/>
              <a:cs typeface="Open Sans" panose="020B0606030504020204" pitchFamily="34" charset="0"/>
            </a:rPr>
            <a:t>improvement</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necessity</a:t>
          </a:r>
          <a:endParaRPr lang="hu-HU" b="0" dirty="0" smtClean="0">
            <a:latin typeface="+mj-lt"/>
            <a:ea typeface="Open Sans" panose="020B0606030504020204" pitchFamily="34" charset="0"/>
            <a:cs typeface="Open Sans" panose="020B0606030504020204" pitchFamily="34" charset="0"/>
          </a:endParaRPr>
        </a:p>
      </dgm:t>
    </dgm:pt>
    <dgm:pt modelId="{9D039405-139B-4D94-A157-C806D7015B01}" type="parTrans" cxnId="{48D53958-E5D5-4AB8-A238-5313F0926314}">
      <dgm:prSet/>
      <dgm:spPr/>
      <dgm:t>
        <a:bodyPr/>
        <a:lstStyle/>
        <a:p>
          <a:endParaRPr lang="hu-HU"/>
        </a:p>
      </dgm:t>
    </dgm:pt>
    <dgm:pt modelId="{0B11553A-0368-42C9-B12E-6E1A56BA6FD2}" type="sibTrans" cxnId="{48D53958-E5D5-4AB8-A238-5313F0926314}">
      <dgm:prSet/>
      <dgm:spPr/>
      <dgm:t>
        <a:bodyPr/>
        <a:lstStyle/>
        <a:p>
          <a:endParaRPr lang="hu-HU"/>
        </a:p>
      </dgm:t>
    </dgm:pt>
    <dgm:pt modelId="{2A96486F-972A-4802-A365-3A222A8DF447}">
      <dgm:prSet/>
      <dgm:spPr/>
      <dgm:t>
        <a:bodyPr/>
        <a:lstStyle/>
        <a:p>
          <a:r>
            <a:rPr lang="hu-HU" b="0" dirty="0" err="1" smtClean="0">
              <a:latin typeface="+mj-lt"/>
              <a:ea typeface="Open Sans" panose="020B0606030504020204" pitchFamily="34" charset="0"/>
              <a:cs typeface="Open Sans" panose="020B0606030504020204" pitchFamily="34" charset="0"/>
            </a:rPr>
            <a:t>Capacity-building</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e.g</a:t>
          </a:r>
          <a:r>
            <a:rPr lang="hu-HU" b="0" dirty="0" smtClean="0">
              <a:latin typeface="+mj-lt"/>
              <a:ea typeface="Open Sans" panose="020B0606030504020204" pitchFamily="34" charset="0"/>
              <a:cs typeface="Open Sans" panose="020B0606030504020204" pitchFamily="34" charset="0"/>
            </a:rPr>
            <a:t>. </a:t>
          </a:r>
          <a:r>
            <a:rPr lang="hu-HU" b="0" dirty="0" err="1" smtClean="0">
              <a:latin typeface="+mj-lt"/>
              <a:ea typeface="Open Sans" panose="020B0606030504020204" pitchFamily="34" charset="0"/>
              <a:cs typeface="Open Sans" panose="020B0606030504020204" pitchFamily="34" charset="0"/>
            </a:rPr>
            <a:t>networking</a:t>
          </a:r>
          <a:r>
            <a:rPr lang="hu-HU" b="0" dirty="0" smtClean="0">
              <a:latin typeface="+mj-lt"/>
              <a:ea typeface="Open Sans" panose="020B0606030504020204" pitchFamily="34" charset="0"/>
              <a:cs typeface="Open Sans" panose="020B0606030504020204" pitchFamily="34" charset="0"/>
            </a:rPr>
            <a:t>)</a:t>
          </a:r>
        </a:p>
      </dgm:t>
    </dgm:pt>
    <dgm:pt modelId="{BFD5C145-C095-454B-9459-FF9F832EAB49}" type="sibTrans" cxnId="{DEA8632A-CA31-4AFE-89ED-9C75C314A5AA}">
      <dgm:prSet/>
      <dgm:spPr/>
      <dgm:t>
        <a:bodyPr/>
        <a:lstStyle/>
        <a:p>
          <a:endParaRPr lang="hu-HU"/>
        </a:p>
      </dgm:t>
    </dgm:pt>
    <dgm:pt modelId="{EE397EDA-AABC-4482-BE52-2564B887173F}" type="parTrans" cxnId="{DEA8632A-CA31-4AFE-89ED-9C75C314A5AA}">
      <dgm:prSet/>
      <dgm:spPr/>
      <dgm:t>
        <a:bodyPr/>
        <a:lstStyle/>
        <a:p>
          <a:endParaRPr lang="hu-HU"/>
        </a:p>
      </dgm:t>
    </dgm:pt>
    <dgm:pt modelId="{314A6277-9C45-4147-88F6-3F2438D39538}">
      <dgm:prSet/>
      <dgm:spPr/>
      <dgm:t>
        <a:bodyPr/>
        <a:lstStyle/>
        <a:p>
          <a:r>
            <a:rPr lang="hu-HU" b="0" smtClean="0">
              <a:latin typeface="+mj-lt"/>
              <a:ea typeface="Open Sans" panose="020B0606030504020204" pitchFamily="34" charset="0"/>
              <a:cs typeface="Open Sans" panose="020B0606030504020204" pitchFamily="34" charset="0"/>
            </a:rPr>
            <a:t>Internationalization</a:t>
          </a:r>
          <a:endParaRPr lang="hu-HU" b="0" dirty="0" smtClean="0">
            <a:latin typeface="+mj-lt"/>
            <a:ea typeface="Open Sans" panose="020B0606030504020204" pitchFamily="34" charset="0"/>
            <a:cs typeface="Open Sans" panose="020B0606030504020204" pitchFamily="34" charset="0"/>
          </a:endParaRPr>
        </a:p>
      </dgm:t>
    </dgm:pt>
    <dgm:pt modelId="{818F947F-D67E-41C7-AB96-303EE4F3A8B0}" type="sibTrans" cxnId="{FEDB31B5-5A66-4114-A0CC-E5FC2354258C}">
      <dgm:prSet/>
      <dgm:spPr/>
      <dgm:t>
        <a:bodyPr/>
        <a:lstStyle/>
        <a:p>
          <a:endParaRPr lang="hu-HU"/>
        </a:p>
      </dgm:t>
    </dgm:pt>
    <dgm:pt modelId="{1C818B7D-1EDD-4694-A0D8-30BF050B0017}" type="parTrans" cxnId="{FEDB31B5-5A66-4114-A0CC-E5FC2354258C}">
      <dgm:prSet/>
      <dgm:spPr/>
      <dgm:t>
        <a:bodyPr/>
        <a:lstStyle/>
        <a:p>
          <a:endParaRPr lang="hu-HU"/>
        </a:p>
      </dgm:t>
    </dgm:pt>
    <dgm:pt modelId="{D2F871E7-2D33-42B0-A2C6-FC57A01E4F77}">
      <dgm:prSet/>
      <dgm:spPr/>
      <dgm:t>
        <a:bodyPr/>
        <a:lstStyle/>
        <a:p>
          <a:r>
            <a:rPr lang="hu-HU" b="0" smtClean="0">
              <a:latin typeface="+mj-lt"/>
              <a:ea typeface="Open Sans" panose="020B0606030504020204" pitchFamily="34" charset="0"/>
              <a:cs typeface="Open Sans" panose="020B0606030504020204" pitchFamily="34" charset="0"/>
            </a:rPr>
            <a:t>Skills enhancement</a:t>
          </a:r>
          <a:endParaRPr lang="hu-HU" b="0" dirty="0" smtClean="0">
            <a:latin typeface="+mj-lt"/>
            <a:ea typeface="Open Sans" panose="020B0606030504020204" pitchFamily="34" charset="0"/>
            <a:cs typeface="Open Sans" panose="020B0606030504020204" pitchFamily="34" charset="0"/>
          </a:endParaRPr>
        </a:p>
      </dgm:t>
    </dgm:pt>
    <dgm:pt modelId="{73B87272-AD80-417A-AD45-D298F44AE4A1}" type="sibTrans" cxnId="{C0AD8391-ACA3-4C09-B204-A26AF283EA98}">
      <dgm:prSet/>
      <dgm:spPr/>
      <dgm:t>
        <a:bodyPr/>
        <a:lstStyle/>
        <a:p>
          <a:endParaRPr lang="hu-HU"/>
        </a:p>
      </dgm:t>
    </dgm:pt>
    <dgm:pt modelId="{3751170C-C65B-49FF-AA12-D5AD75857BBF}" type="parTrans" cxnId="{C0AD8391-ACA3-4C09-B204-A26AF283EA98}">
      <dgm:prSet/>
      <dgm:spPr/>
      <dgm:t>
        <a:bodyPr/>
        <a:lstStyle/>
        <a:p>
          <a:endParaRPr lang="hu-HU"/>
        </a:p>
      </dgm:t>
    </dgm:pt>
    <dgm:pt modelId="{801EE943-8951-45DB-8B31-1F7CBFF03EC6}">
      <dgm:prSet/>
      <dgm:spPr/>
      <dgm:t>
        <a:bodyPr/>
        <a:lstStyle/>
        <a:p>
          <a:r>
            <a:rPr lang="hu-HU" b="0" dirty="0" smtClean="0">
              <a:latin typeface="+mj-lt"/>
              <a:ea typeface="Open Sans" panose="020B0606030504020204" pitchFamily="34" charset="0"/>
              <a:cs typeface="Open Sans" panose="020B0606030504020204" pitchFamily="34" charset="0"/>
            </a:rPr>
            <a:t>Access </a:t>
          </a:r>
          <a:r>
            <a:rPr lang="hu-HU" b="0" dirty="0" err="1" smtClean="0">
              <a:latin typeface="+mj-lt"/>
              <a:ea typeface="Open Sans" panose="020B0606030504020204" pitchFamily="34" charset="0"/>
              <a:cs typeface="Open Sans" panose="020B0606030504020204" pitchFamily="34" charset="0"/>
            </a:rPr>
            <a:t>to</a:t>
          </a:r>
          <a:r>
            <a:rPr lang="hu-HU" b="0" dirty="0" smtClean="0">
              <a:latin typeface="+mj-lt"/>
              <a:ea typeface="Open Sans" panose="020B0606030504020204" pitchFamily="34" charset="0"/>
              <a:cs typeface="Open Sans" panose="020B0606030504020204" pitchFamily="34" charset="0"/>
            </a:rPr>
            <a:t> market</a:t>
          </a:r>
        </a:p>
      </dgm:t>
    </dgm:pt>
    <dgm:pt modelId="{17E8EFED-3487-4580-AF16-6F5462D9BA48}" type="sibTrans" cxnId="{7256F723-A3F4-42D4-97F5-E814E74AE653}">
      <dgm:prSet/>
      <dgm:spPr/>
      <dgm:t>
        <a:bodyPr/>
        <a:lstStyle/>
        <a:p>
          <a:endParaRPr lang="hu-HU"/>
        </a:p>
      </dgm:t>
    </dgm:pt>
    <dgm:pt modelId="{505DFB7D-4094-4440-BB27-6204D13F80C6}" type="parTrans" cxnId="{7256F723-A3F4-42D4-97F5-E814E74AE653}">
      <dgm:prSet/>
      <dgm:spPr/>
      <dgm:t>
        <a:bodyPr/>
        <a:lstStyle/>
        <a:p>
          <a:endParaRPr lang="hu-HU"/>
        </a:p>
      </dgm:t>
    </dgm:pt>
    <dgm:pt modelId="{8B591EE7-C6B5-4032-A570-062A335C04DA}" type="pres">
      <dgm:prSet presAssocID="{378C7454-2D77-4B85-ADCB-76FE33FDBE03}" presName="Name0" presStyleCnt="0">
        <dgm:presLayoutVars>
          <dgm:dir/>
          <dgm:animLvl val="lvl"/>
          <dgm:resizeHandles val="exact"/>
        </dgm:presLayoutVars>
      </dgm:prSet>
      <dgm:spPr/>
      <dgm:t>
        <a:bodyPr/>
        <a:lstStyle/>
        <a:p>
          <a:endParaRPr lang="hu-HU"/>
        </a:p>
      </dgm:t>
    </dgm:pt>
    <dgm:pt modelId="{0E66705B-44CA-48E6-A77D-33829F88FB83}" type="pres">
      <dgm:prSet presAssocID="{73E95283-06E5-458E-8DF5-3F863D8F9994}" presName="linNode" presStyleCnt="0"/>
      <dgm:spPr/>
    </dgm:pt>
    <dgm:pt modelId="{A9AA8582-57C3-48A7-B043-C21E2A9F2E5A}" type="pres">
      <dgm:prSet presAssocID="{73E95283-06E5-458E-8DF5-3F863D8F9994}" presName="parentText" presStyleLbl="node1" presStyleIdx="0" presStyleCnt="3">
        <dgm:presLayoutVars>
          <dgm:chMax val="1"/>
          <dgm:bulletEnabled val="1"/>
        </dgm:presLayoutVars>
      </dgm:prSet>
      <dgm:spPr/>
      <dgm:t>
        <a:bodyPr/>
        <a:lstStyle/>
        <a:p>
          <a:endParaRPr lang="hu-HU"/>
        </a:p>
      </dgm:t>
    </dgm:pt>
    <dgm:pt modelId="{8345357B-FECB-42DC-8B8B-27EC5E431D59}" type="pres">
      <dgm:prSet presAssocID="{73E95283-06E5-458E-8DF5-3F863D8F9994}" presName="descendantText" presStyleLbl="alignAccFollowNode1" presStyleIdx="0" presStyleCnt="3">
        <dgm:presLayoutVars>
          <dgm:bulletEnabled val="1"/>
        </dgm:presLayoutVars>
      </dgm:prSet>
      <dgm:spPr/>
      <dgm:t>
        <a:bodyPr/>
        <a:lstStyle/>
        <a:p>
          <a:endParaRPr lang="hu-HU"/>
        </a:p>
      </dgm:t>
    </dgm:pt>
    <dgm:pt modelId="{2B5EBB0C-6339-488D-A21C-E480B0E84CF7}" type="pres">
      <dgm:prSet presAssocID="{8FA938A8-D7C7-422F-A47F-714087A223E0}" presName="sp" presStyleCnt="0"/>
      <dgm:spPr/>
    </dgm:pt>
    <dgm:pt modelId="{D898F2C5-81D8-43E4-A7AB-D02632217ACD}" type="pres">
      <dgm:prSet presAssocID="{2D58B778-4609-4D6C-B8B9-29733F93352E}" presName="linNode" presStyleCnt="0"/>
      <dgm:spPr/>
    </dgm:pt>
    <dgm:pt modelId="{30226E09-1641-42B0-BAB5-A59D122340E3}" type="pres">
      <dgm:prSet presAssocID="{2D58B778-4609-4D6C-B8B9-29733F93352E}" presName="parentText" presStyleLbl="node1" presStyleIdx="1" presStyleCnt="3">
        <dgm:presLayoutVars>
          <dgm:chMax val="1"/>
          <dgm:bulletEnabled val="1"/>
        </dgm:presLayoutVars>
      </dgm:prSet>
      <dgm:spPr/>
      <dgm:t>
        <a:bodyPr/>
        <a:lstStyle/>
        <a:p>
          <a:endParaRPr lang="hu-HU"/>
        </a:p>
      </dgm:t>
    </dgm:pt>
    <dgm:pt modelId="{8E797A56-18F7-428C-9FEF-C5B55BFA4A78}" type="pres">
      <dgm:prSet presAssocID="{2D58B778-4609-4D6C-B8B9-29733F93352E}" presName="descendantText" presStyleLbl="alignAccFollowNode1" presStyleIdx="1" presStyleCnt="3">
        <dgm:presLayoutVars>
          <dgm:bulletEnabled val="1"/>
        </dgm:presLayoutVars>
      </dgm:prSet>
      <dgm:spPr/>
      <dgm:t>
        <a:bodyPr/>
        <a:lstStyle/>
        <a:p>
          <a:endParaRPr lang="hu-HU"/>
        </a:p>
      </dgm:t>
    </dgm:pt>
    <dgm:pt modelId="{4C07635C-F573-4A26-ABA5-0DE3F8032CAE}" type="pres">
      <dgm:prSet presAssocID="{43D0E396-7D19-4AA5-97A6-E5D0D19A60F2}" presName="sp" presStyleCnt="0"/>
      <dgm:spPr/>
    </dgm:pt>
    <dgm:pt modelId="{E2AADEC6-8A97-4C68-8071-02968F4B39D1}" type="pres">
      <dgm:prSet presAssocID="{7525335C-5986-4829-9C8F-2C722E7B9C08}" presName="linNode" presStyleCnt="0"/>
      <dgm:spPr/>
    </dgm:pt>
    <dgm:pt modelId="{6FC96C8B-92F0-4C88-A929-481610C4F8AA}" type="pres">
      <dgm:prSet presAssocID="{7525335C-5986-4829-9C8F-2C722E7B9C08}" presName="parentText" presStyleLbl="node1" presStyleIdx="2" presStyleCnt="3">
        <dgm:presLayoutVars>
          <dgm:chMax val="1"/>
          <dgm:bulletEnabled val="1"/>
        </dgm:presLayoutVars>
      </dgm:prSet>
      <dgm:spPr/>
      <dgm:t>
        <a:bodyPr/>
        <a:lstStyle/>
        <a:p>
          <a:endParaRPr lang="hu-HU"/>
        </a:p>
      </dgm:t>
    </dgm:pt>
    <dgm:pt modelId="{D3594812-4628-42E5-A04F-1F0FDAB09F6D}" type="pres">
      <dgm:prSet presAssocID="{7525335C-5986-4829-9C8F-2C722E7B9C08}" presName="descendantText" presStyleLbl="alignAccFollowNode1" presStyleIdx="2" presStyleCnt="3" custLinFactNeighborX="1197" custLinFactNeighborY="-3311">
        <dgm:presLayoutVars>
          <dgm:bulletEnabled val="1"/>
        </dgm:presLayoutVars>
      </dgm:prSet>
      <dgm:spPr/>
      <dgm:t>
        <a:bodyPr/>
        <a:lstStyle/>
        <a:p>
          <a:endParaRPr lang="hu-HU"/>
        </a:p>
      </dgm:t>
    </dgm:pt>
  </dgm:ptLst>
  <dgm:cxnLst>
    <dgm:cxn modelId="{A9DAA800-928D-4284-A73E-FFD9729AD777}" type="presOf" srcId="{2A96486F-972A-4802-A365-3A222A8DF447}" destId="{8E797A56-18F7-428C-9FEF-C5B55BFA4A78}" srcOrd="0" destOrd="4" presId="urn:microsoft.com/office/officeart/2005/8/layout/vList5"/>
    <dgm:cxn modelId="{A1466F1C-4EAA-41DB-A950-C54969A9D2EB}" type="presOf" srcId="{34EEF725-8F01-4591-8A86-DC48CD5AE368}" destId="{8345357B-FECB-42DC-8B8B-27EC5E431D59}" srcOrd="0" destOrd="2" presId="urn:microsoft.com/office/officeart/2005/8/layout/vList5"/>
    <dgm:cxn modelId="{FEDB31B5-5A66-4114-A0CC-E5FC2354258C}" srcId="{2D58B778-4609-4D6C-B8B9-29733F93352E}" destId="{314A6277-9C45-4147-88F6-3F2438D39538}" srcOrd="3" destOrd="0" parTransId="{1C818B7D-1EDD-4694-A0D8-30BF050B0017}" sibTransId="{818F947F-D67E-41C7-AB96-303EE4F3A8B0}"/>
    <dgm:cxn modelId="{4769589A-F36B-47E3-83C8-98170A2D5384}" srcId="{73E95283-06E5-458E-8DF5-3F863D8F9994}" destId="{2E698111-3358-4BD3-A571-FA7C0BA84E88}" srcOrd="3" destOrd="0" parTransId="{6245AC8E-FD38-45BF-9240-46FC04DDAD61}" sibTransId="{617BE7E6-A736-49A2-AFE6-8740070DBF53}"/>
    <dgm:cxn modelId="{FD988C96-F031-4F06-B461-90EB344D50F2}" type="presOf" srcId="{2D58B778-4609-4D6C-B8B9-29733F93352E}" destId="{30226E09-1641-42B0-BAB5-A59D122340E3}" srcOrd="0" destOrd="0" presId="urn:microsoft.com/office/officeart/2005/8/layout/vList5"/>
    <dgm:cxn modelId="{AE502197-9F80-47DF-8575-F39F094089DF}" type="presOf" srcId="{9794ED78-AFC7-45FB-89AA-1D4C3F18138C}" destId="{8345357B-FECB-42DC-8B8B-27EC5E431D59}" srcOrd="0" destOrd="4" presId="urn:microsoft.com/office/officeart/2005/8/layout/vList5"/>
    <dgm:cxn modelId="{2181B71E-592D-4F5E-9AA2-E6A3747B7235}" type="presOf" srcId="{801EE943-8951-45DB-8B31-1F7CBFF03EC6}" destId="{8E797A56-18F7-428C-9FEF-C5B55BFA4A78}" srcOrd="0" destOrd="1" presId="urn:microsoft.com/office/officeart/2005/8/layout/vList5"/>
    <dgm:cxn modelId="{7256F723-A3F4-42D4-97F5-E814E74AE653}" srcId="{2D58B778-4609-4D6C-B8B9-29733F93352E}" destId="{801EE943-8951-45DB-8B31-1F7CBFF03EC6}" srcOrd="1" destOrd="0" parTransId="{505DFB7D-4094-4440-BB27-6204D13F80C6}" sibTransId="{17E8EFED-3487-4580-AF16-6F5462D9BA48}"/>
    <dgm:cxn modelId="{1888786C-F3D4-48CA-95D3-001A3723F071}" srcId="{7525335C-5986-4829-9C8F-2C722E7B9C08}" destId="{407C8D69-C148-48E4-B57B-4B71F13F3524}" srcOrd="0" destOrd="0" parTransId="{778CB9A7-08B7-4B2C-A2AF-F0054507A10B}" sibTransId="{74734C29-EB23-4CA3-8F14-9FB969DEFE9D}"/>
    <dgm:cxn modelId="{40DD78DE-87B9-47A3-82CF-B183900258F8}" srcId="{73E95283-06E5-458E-8DF5-3F863D8F9994}" destId="{931E6C4D-9DDA-4907-86C9-E6B2624E7851}" srcOrd="1" destOrd="0" parTransId="{25BD61D0-5A53-46ED-A084-73DB38CD488E}" sibTransId="{1FD68E62-439B-4803-9659-21F44E879A2A}"/>
    <dgm:cxn modelId="{9354ADA9-A979-4F33-B77D-66A41517AC75}" srcId="{378C7454-2D77-4B85-ADCB-76FE33FDBE03}" destId="{7525335C-5986-4829-9C8F-2C722E7B9C08}" srcOrd="2" destOrd="0" parTransId="{7B50DDDC-2F8D-43FF-9E97-F3D58FB053E9}" sibTransId="{CF6F54A8-CD06-4EA6-9C60-E5AF1F4B626F}"/>
    <dgm:cxn modelId="{9C8CE6DB-DC6A-40F2-8AC8-14DE7B90E49B}" srcId="{73E95283-06E5-458E-8DF5-3F863D8F9994}" destId="{9794ED78-AFC7-45FB-89AA-1D4C3F18138C}" srcOrd="4" destOrd="0" parTransId="{0B3FFA61-32C6-4BB8-B093-5E254980D9B8}" sibTransId="{FC7459D5-A687-432A-8A71-8684205ED1E7}"/>
    <dgm:cxn modelId="{41755CA7-82E0-49A4-95F0-17EAD3683F8C}" srcId="{378C7454-2D77-4B85-ADCB-76FE33FDBE03}" destId="{73E95283-06E5-458E-8DF5-3F863D8F9994}" srcOrd="0" destOrd="0" parTransId="{F15CD75A-C209-4A2A-9302-504937111841}" sibTransId="{8FA938A8-D7C7-422F-A47F-714087A223E0}"/>
    <dgm:cxn modelId="{FCE2E1A3-7FF1-48CB-B35D-14504757CBAE}" type="presOf" srcId="{D8C64FF8-4A8E-44B2-B4D1-8A035D71A0CB}" destId="{8E797A56-18F7-428C-9FEF-C5B55BFA4A78}" srcOrd="0" destOrd="0" presId="urn:microsoft.com/office/officeart/2005/8/layout/vList5"/>
    <dgm:cxn modelId="{ED708D20-B296-4292-9DDE-FA95756460B2}" type="presOf" srcId="{4F97C941-5CA5-4905-A438-E573980B2FD5}" destId="{D3594812-4628-42E5-A04F-1F0FDAB09F6D}" srcOrd="0" destOrd="1" presId="urn:microsoft.com/office/officeart/2005/8/layout/vList5"/>
    <dgm:cxn modelId="{8D4D2A99-B59B-4430-B7DE-4534E9281463}" srcId="{2D58B778-4609-4D6C-B8B9-29733F93352E}" destId="{D8C64FF8-4A8E-44B2-B4D1-8A035D71A0CB}" srcOrd="0" destOrd="0" parTransId="{E693BB67-0B47-427C-BCA8-507A8EBD769C}" sibTransId="{35719A26-DEDE-4A1F-BBC2-DAC4C767A10B}"/>
    <dgm:cxn modelId="{50D70925-5948-46CB-8390-53E59F350994}" type="presOf" srcId="{FA2294C1-553E-40D3-ACA4-B3ABD5813375}" destId="{8345357B-FECB-42DC-8B8B-27EC5E431D59}" srcOrd="0" destOrd="0" presId="urn:microsoft.com/office/officeart/2005/8/layout/vList5"/>
    <dgm:cxn modelId="{85D2E0B4-36AB-4592-84ED-2B94016A8EE5}" type="presOf" srcId="{378C7454-2D77-4B85-ADCB-76FE33FDBE03}" destId="{8B591EE7-C6B5-4032-A570-062A335C04DA}" srcOrd="0" destOrd="0" presId="urn:microsoft.com/office/officeart/2005/8/layout/vList5"/>
    <dgm:cxn modelId="{119B9664-05F0-45F1-B428-C2F0E91A0DFE}" type="presOf" srcId="{314A6277-9C45-4147-88F6-3F2438D39538}" destId="{8E797A56-18F7-428C-9FEF-C5B55BFA4A78}" srcOrd="0" destOrd="3" presId="urn:microsoft.com/office/officeart/2005/8/layout/vList5"/>
    <dgm:cxn modelId="{EFC6CB87-9165-4155-A21C-1F8AB134E27F}" type="presOf" srcId="{2E698111-3358-4BD3-A571-FA7C0BA84E88}" destId="{8345357B-FECB-42DC-8B8B-27EC5E431D59}" srcOrd="0" destOrd="3" presId="urn:microsoft.com/office/officeart/2005/8/layout/vList5"/>
    <dgm:cxn modelId="{C0AD8391-ACA3-4C09-B204-A26AF283EA98}" srcId="{2D58B778-4609-4D6C-B8B9-29733F93352E}" destId="{D2F871E7-2D33-42B0-A2C6-FC57A01E4F77}" srcOrd="2" destOrd="0" parTransId="{3751170C-C65B-49FF-AA12-D5AD75857BBF}" sibTransId="{73B87272-AD80-417A-AD45-D298F44AE4A1}"/>
    <dgm:cxn modelId="{1219161F-77A3-4106-80F6-3F81B3BD3F81}" srcId="{73E95283-06E5-458E-8DF5-3F863D8F9994}" destId="{FA2294C1-553E-40D3-ACA4-B3ABD5813375}" srcOrd="0" destOrd="0" parTransId="{1DD4E0E3-2127-4F49-94F4-0A51C925EACE}" sibTransId="{D2E7C248-1C8C-4DDD-AFD2-D145D384E86A}"/>
    <dgm:cxn modelId="{DEA8632A-CA31-4AFE-89ED-9C75C314A5AA}" srcId="{2D58B778-4609-4D6C-B8B9-29733F93352E}" destId="{2A96486F-972A-4802-A365-3A222A8DF447}" srcOrd="4" destOrd="0" parTransId="{EE397EDA-AABC-4482-BE52-2564B887173F}" sibTransId="{BFD5C145-C095-454B-9459-FF9F832EAB49}"/>
    <dgm:cxn modelId="{1842C35A-4E8F-47F0-8AE1-3717085F5736}" type="presOf" srcId="{407C8D69-C148-48E4-B57B-4B71F13F3524}" destId="{D3594812-4628-42E5-A04F-1F0FDAB09F6D}" srcOrd="0" destOrd="0" presId="urn:microsoft.com/office/officeart/2005/8/layout/vList5"/>
    <dgm:cxn modelId="{034AE961-A809-4CDE-9666-334E80EC67C8}" srcId="{378C7454-2D77-4B85-ADCB-76FE33FDBE03}" destId="{2D58B778-4609-4D6C-B8B9-29733F93352E}" srcOrd="1" destOrd="0" parTransId="{6CC9F183-B046-42E5-B0CB-C24444399A13}" sibTransId="{43D0E396-7D19-4AA5-97A6-E5D0D19A60F2}"/>
    <dgm:cxn modelId="{48D53958-E5D5-4AB8-A238-5313F0926314}" srcId="{7525335C-5986-4829-9C8F-2C722E7B9C08}" destId="{4F97C941-5CA5-4905-A438-E573980B2FD5}" srcOrd="1" destOrd="0" parTransId="{9D039405-139B-4D94-A157-C806D7015B01}" sibTransId="{0B11553A-0368-42C9-B12E-6E1A56BA6FD2}"/>
    <dgm:cxn modelId="{20F150B0-CC8C-4B99-BD2C-2C3CE579DC0C}" type="presOf" srcId="{7525335C-5986-4829-9C8F-2C722E7B9C08}" destId="{6FC96C8B-92F0-4C88-A929-481610C4F8AA}" srcOrd="0" destOrd="0" presId="urn:microsoft.com/office/officeart/2005/8/layout/vList5"/>
    <dgm:cxn modelId="{C314E57D-EB0A-4785-99CC-CAA4BD9AEAFA}" type="presOf" srcId="{73E95283-06E5-458E-8DF5-3F863D8F9994}" destId="{A9AA8582-57C3-48A7-B043-C21E2A9F2E5A}" srcOrd="0" destOrd="0" presId="urn:microsoft.com/office/officeart/2005/8/layout/vList5"/>
    <dgm:cxn modelId="{6DFD228B-0167-4C37-87A4-09685A694B0B}" srcId="{73E95283-06E5-458E-8DF5-3F863D8F9994}" destId="{34EEF725-8F01-4591-8A86-DC48CD5AE368}" srcOrd="2" destOrd="0" parTransId="{35450669-0C83-45AD-849E-D07E181017F8}" sibTransId="{00176FF6-98A3-4609-B931-855B876B37B9}"/>
    <dgm:cxn modelId="{F661ED49-DCED-4A34-A5AD-ACECD233CF71}" type="presOf" srcId="{931E6C4D-9DDA-4907-86C9-E6B2624E7851}" destId="{8345357B-FECB-42DC-8B8B-27EC5E431D59}" srcOrd="0" destOrd="1" presId="urn:microsoft.com/office/officeart/2005/8/layout/vList5"/>
    <dgm:cxn modelId="{2F3DC45D-65D6-4783-8177-A1EEAEFF4DB6}" type="presOf" srcId="{D2F871E7-2D33-42B0-A2C6-FC57A01E4F77}" destId="{8E797A56-18F7-428C-9FEF-C5B55BFA4A78}" srcOrd="0" destOrd="2" presId="urn:microsoft.com/office/officeart/2005/8/layout/vList5"/>
    <dgm:cxn modelId="{A3D489E4-EDB7-4E86-85AD-11BBB969D043}" type="presParOf" srcId="{8B591EE7-C6B5-4032-A570-062A335C04DA}" destId="{0E66705B-44CA-48E6-A77D-33829F88FB83}" srcOrd="0" destOrd="0" presId="urn:microsoft.com/office/officeart/2005/8/layout/vList5"/>
    <dgm:cxn modelId="{14FFD9B5-CF3B-4F05-A2E6-33E1462255A0}" type="presParOf" srcId="{0E66705B-44CA-48E6-A77D-33829F88FB83}" destId="{A9AA8582-57C3-48A7-B043-C21E2A9F2E5A}" srcOrd="0" destOrd="0" presId="urn:microsoft.com/office/officeart/2005/8/layout/vList5"/>
    <dgm:cxn modelId="{6565A7B5-8E69-40D5-9385-B235A009183C}" type="presParOf" srcId="{0E66705B-44CA-48E6-A77D-33829F88FB83}" destId="{8345357B-FECB-42DC-8B8B-27EC5E431D59}" srcOrd="1" destOrd="0" presId="urn:microsoft.com/office/officeart/2005/8/layout/vList5"/>
    <dgm:cxn modelId="{7B200BC9-F261-4DAC-9738-C256E6CCAC26}" type="presParOf" srcId="{8B591EE7-C6B5-4032-A570-062A335C04DA}" destId="{2B5EBB0C-6339-488D-A21C-E480B0E84CF7}" srcOrd="1" destOrd="0" presId="urn:microsoft.com/office/officeart/2005/8/layout/vList5"/>
    <dgm:cxn modelId="{5771F26E-5100-4F37-B039-C467D45C8E73}" type="presParOf" srcId="{8B591EE7-C6B5-4032-A570-062A335C04DA}" destId="{D898F2C5-81D8-43E4-A7AB-D02632217ACD}" srcOrd="2" destOrd="0" presId="urn:microsoft.com/office/officeart/2005/8/layout/vList5"/>
    <dgm:cxn modelId="{86AFD015-B21A-4D75-A6B2-EB899C146789}" type="presParOf" srcId="{D898F2C5-81D8-43E4-A7AB-D02632217ACD}" destId="{30226E09-1641-42B0-BAB5-A59D122340E3}" srcOrd="0" destOrd="0" presId="urn:microsoft.com/office/officeart/2005/8/layout/vList5"/>
    <dgm:cxn modelId="{9DA5EC1D-EAC0-4B43-AA95-F19EBBAC0CA8}" type="presParOf" srcId="{D898F2C5-81D8-43E4-A7AB-D02632217ACD}" destId="{8E797A56-18F7-428C-9FEF-C5B55BFA4A78}" srcOrd="1" destOrd="0" presId="urn:microsoft.com/office/officeart/2005/8/layout/vList5"/>
    <dgm:cxn modelId="{5AD4A6D8-5EE1-413C-B390-F8612FDC9243}" type="presParOf" srcId="{8B591EE7-C6B5-4032-A570-062A335C04DA}" destId="{4C07635C-F573-4A26-ABA5-0DE3F8032CAE}" srcOrd="3" destOrd="0" presId="urn:microsoft.com/office/officeart/2005/8/layout/vList5"/>
    <dgm:cxn modelId="{C06882F0-47C6-405D-9DE3-8EF57E45361E}" type="presParOf" srcId="{8B591EE7-C6B5-4032-A570-062A335C04DA}" destId="{E2AADEC6-8A97-4C68-8071-02968F4B39D1}" srcOrd="4" destOrd="0" presId="urn:microsoft.com/office/officeart/2005/8/layout/vList5"/>
    <dgm:cxn modelId="{3641A0EA-8353-42F8-B921-EC662EFE92F4}" type="presParOf" srcId="{E2AADEC6-8A97-4C68-8071-02968F4B39D1}" destId="{6FC96C8B-92F0-4C88-A929-481610C4F8AA}" srcOrd="0" destOrd="0" presId="urn:microsoft.com/office/officeart/2005/8/layout/vList5"/>
    <dgm:cxn modelId="{77A926ED-0D79-46D3-91AF-8757B79937C2}" type="presParOf" srcId="{E2AADEC6-8A97-4C68-8071-02968F4B39D1}" destId="{D3594812-4628-42E5-A04F-1F0FDAB09F6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E08C6-84C4-4B0E-9B26-6896194CDBF2}"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hu-HU"/>
        </a:p>
      </dgm:t>
    </dgm:pt>
    <dgm:pt modelId="{347C26C5-5322-4182-87FA-BA97D2087BDD}">
      <dgm:prSet phldrT="[Szöveg]" custT="1"/>
      <dgm:spPr/>
      <dgm:t>
        <a:bodyPr/>
        <a:lstStyle/>
        <a:p>
          <a:r>
            <a:rPr lang="hu-HU" sz="1400" b="1" dirty="0" err="1" smtClean="0">
              <a:latin typeface="Open Sans" panose="020B0606030504020204" pitchFamily="34" charset="0"/>
              <a:ea typeface="Open Sans" panose="020B0606030504020204" pitchFamily="34" charset="0"/>
              <a:cs typeface="Open Sans" panose="020B0606030504020204" pitchFamily="34" charset="0"/>
            </a:rPr>
            <a:t>Regulatory</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framework</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taxation</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code</a:t>
          </a:r>
          <a:r>
            <a:rPr lang="hu-HU" sz="1400" b="1" dirty="0" smtClean="0">
              <a:latin typeface="Open Sans" panose="020B0606030504020204" pitchFamily="34" charset="0"/>
              <a:ea typeface="Open Sans" panose="020B0606030504020204" pitchFamily="34" charset="0"/>
              <a:cs typeface="Open Sans" panose="020B0606030504020204" pitchFamily="34" charset="0"/>
            </a:rPr>
            <a:t> of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labour</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legal</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definition</a:t>
          </a:r>
          <a:r>
            <a:rPr lang="hu-HU" sz="1400" b="1" dirty="0" smtClean="0">
              <a:latin typeface="Open Sans" panose="020B0606030504020204" pitchFamily="34" charset="0"/>
              <a:ea typeface="Open Sans" panose="020B0606030504020204" pitchFamily="34" charset="0"/>
              <a:cs typeface="Open Sans" panose="020B0606030504020204" pitchFamily="34" charset="0"/>
            </a:rPr>
            <a:t>)</a:t>
          </a:r>
          <a:endParaRPr lang="hu-HU" sz="1400" b="1" dirty="0">
            <a:latin typeface="Open Sans" panose="020B0606030504020204" pitchFamily="34" charset="0"/>
            <a:ea typeface="Open Sans" panose="020B0606030504020204" pitchFamily="34" charset="0"/>
            <a:cs typeface="Open Sans" panose="020B0606030504020204" pitchFamily="34" charset="0"/>
          </a:endParaRPr>
        </a:p>
      </dgm:t>
    </dgm:pt>
    <dgm:pt modelId="{2D0317B1-4FE8-46B4-8598-E9F1D4116FDC}" type="parTrans" cxnId="{7711CEEA-AB74-4DF1-A3A0-5045FE2BF1EB}">
      <dgm:prSet/>
      <dgm:spPr/>
      <dgm:t>
        <a:bodyPr/>
        <a:lstStyle/>
        <a:p>
          <a:endParaRPr lang="hu-HU">
            <a:latin typeface="Open Sans" panose="020B0606030504020204" pitchFamily="34" charset="0"/>
            <a:ea typeface="Open Sans" panose="020B0606030504020204" pitchFamily="34" charset="0"/>
            <a:cs typeface="Open Sans" panose="020B0606030504020204" pitchFamily="34" charset="0"/>
          </a:endParaRPr>
        </a:p>
      </dgm:t>
    </dgm:pt>
    <dgm:pt modelId="{4EB0CA55-8B11-4AEF-B932-24F3197C5E55}" type="sibTrans" cxnId="{7711CEEA-AB74-4DF1-A3A0-5045FE2BF1EB}">
      <dgm:prSet custT="1"/>
      <dgm:spPr/>
      <dgm:t>
        <a:bodyPr/>
        <a:lstStyle/>
        <a:p>
          <a:r>
            <a:rPr lang="hu-HU" sz="1400" b="1" dirty="0" err="1" smtClean="0">
              <a:latin typeface="Open Sans" panose="020B0606030504020204" pitchFamily="34" charset="0"/>
              <a:ea typeface="Open Sans" panose="020B0606030504020204" pitchFamily="34" charset="0"/>
              <a:cs typeface="Open Sans" panose="020B0606030504020204" pitchFamily="34" charset="0"/>
            </a:rPr>
            <a:t>Social</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innovation</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services</a:t>
          </a:r>
          <a:r>
            <a:rPr lang="hu-HU" sz="1400" b="1" dirty="0" smtClean="0">
              <a:latin typeface="Open Sans" panose="020B0606030504020204" pitchFamily="34" charset="0"/>
              <a:ea typeface="Open Sans" panose="020B0606030504020204" pitchFamily="34" charset="0"/>
              <a:cs typeface="Open Sans" panose="020B0606030504020204" pitchFamily="34" charset="0"/>
            </a:rPr>
            <a:t>)</a:t>
          </a:r>
          <a:endParaRPr lang="hu-HU" sz="1400" b="1" dirty="0">
            <a:latin typeface="Open Sans" panose="020B0606030504020204" pitchFamily="34" charset="0"/>
            <a:ea typeface="Open Sans" panose="020B0606030504020204" pitchFamily="34" charset="0"/>
            <a:cs typeface="Open Sans" panose="020B0606030504020204" pitchFamily="34" charset="0"/>
          </a:endParaRPr>
        </a:p>
      </dgm:t>
    </dgm:pt>
    <dgm:pt modelId="{7DC87B1D-E71C-4C52-A126-96F429FA1326}">
      <dgm:prSet phldrT="[Szöveg]" custT="1"/>
      <dgm:spPr/>
      <dgm:t>
        <a:bodyPr/>
        <a:lstStyle/>
        <a:p>
          <a:r>
            <a:rPr lang="hu-HU" sz="1400" b="1" dirty="0" err="1" smtClean="0">
              <a:latin typeface="Open Sans" panose="020B0606030504020204" pitchFamily="34" charset="0"/>
              <a:ea typeface="Open Sans" panose="020B0606030504020204" pitchFamily="34" charset="0"/>
              <a:cs typeface="Open Sans" panose="020B0606030504020204" pitchFamily="34" charset="0"/>
            </a:rPr>
            <a:t>Improving</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social</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entrepreneurial</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policies</a:t>
          </a:r>
          <a:endParaRPr lang="hu-HU" sz="1400" b="1" dirty="0">
            <a:latin typeface="Open Sans" panose="020B0606030504020204" pitchFamily="34" charset="0"/>
            <a:ea typeface="Open Sans" panose="020B0606030504020204" pitchFamily="34" charset="0"/>
            <a:cs typeface="Open Sans" panose="020B0606030504020204" pitchFamily="34" charset="0"/>
          </a:endParaRPr>
        </a:p>
      </dgm:t>
    </dgm:pt>
    <dgm:pt modelId="{C543579B-C298-4311-ABAE-5B65C32D60C2}" type="parTrans" cxnId="{39C55D7C-FAED-4777-9181-59195599536D}">
      <dgm:prSet/>
      <dgm:spPr/>
      <dgm:t>
        <a:bodyPr/>
        <a:lstStyle/>
        <a:p>
          <a:endParaRPr lang="hu-HU">
            <a:latin typeface="Open Sans" panose="020B0606030504020204" pitchFamily="34" charset="0"/>
            <a:ea typeface="Open Sans" panose="020B0606030504020204" pitchFamily="34" charset="0"/>
            <a:cs typeface="Open Sans" panose="020B0606030504020204" pitchFamily="34" charset="0"/>
          </a:endParaRPr>
        </a:p>
      </dgm:t>
    </dgm:pt>
    <dgm:pt modelId="{1600DF04-9351-4EB5-800A-160F5DE325DF}" type="sibTrans" cxnId="{39C55D7C-FAED-4777-9181-59195599536D}">
      <dgm:prSet custT="1"/>
      <dgm:spPr/>
      <dgm:t>
        <a:bodyPr/>
        <a:lstStyle/>
        <a:p>
          <a:pPr marL="0" indent="0">
            <a:tabLst/>
          </a:pPr>
          <a:r>
            <a:rPr lang="hu-HU" sz="1400" b="1" dirty="0" err="1" smtClean="0">
              <a:latin typeface="Open Sans" panose="020B0606030504020204" pitchFamily="34" charset="0"/>
              <a:ea typeface="Open Sans" panose="020B0606030504020204" pitchFamily="34" charset="0"/>
              <a:cs typeface="Open Sans" panose="020B0606030504020204" pitchFamily="34" charset="0"/>
            </a:rPr>
            <a:t>Social</a:t>
          </a:r>
          <a:r>
            <a:rPr lang="hu-HU" sz="1400" b="1" dirty="0" smtClean="0">
              <a:latin typeface="Open Sans" panose="020B0606030504020204" pitchFamily="34" charset="0"/>
              <a:ea typeface="Open Sans" panose="020B0606030504020204" pitchFamily="34" charset="0"/>
              <a:cs typeface="Open Sans" panose="020B0606030504020204" pitchFamily="34" charset="0"/>
            </a:rPr>
            <a:t> e</a:t>
          </a:r>
          <a:r>
            <a:rPr lang="en-US" sz="1400" b="1" dirty="0" err="1" smtClean="0">
              <a:latin typeface="Open Sans" panose="020B0606030504020204" pitchFamily="34" charset="0"/>
              <a:ea typeface="Open Sans" panose="020B0606030504020204" pitchFamily="34" charset="0"/>
              <a:cs typeface="Open Sans" panose="020B0606030504020204" pitchFamily="34" charset="0"/>
            </a:rPr>
            <a:t>ntrepreneursh</a:t>
          </a:r>
          <a:r>
            <a:rPr lang="hu-HU" sz="1400" b="1" dirty="0" smtClean="0">
              <a:latin typeface="Open Sans" panose="020B0606030504020204" pitchFamily="34" charset="0"/>
              <a:ea typeface="Open Sans" panose="020B0606030504020204" pitchFamily="34" charset="0"/>
              <a:cs typeface="Open Sans" panose="020B0606030504020204" pitchFamily="34" charset="0"/>
            </a:rPr>
            <a:t>i</a:t>
          </a:r>
          <a:r>
            <a:rPr lang="en-US" sz="1400" b="1" dirty="0" smtClean="0">
              <a:latin typeface="Open Sans" panose="020B0606030504020204" pitchFamily="34" charset="0"/>
              <a:ea typeface="Open Sans" panose="020B0606030504020204" pitchFamily="34" charset="0"/>
              <a:cs typeface="Open Sans" panose="020B0606030504020204" pitchFamily="34" charset="0"/>
            </a:rPr>
            <a:t>p skills &amp; competencies</a:t>
          </a:r>
          <a:endParaRPr lang="hu-HU" sz="1400" b="1" dirty="0">
            <a:latin typeface="Open Sans" panose="020B0606030504020204" pitchFamily="34" charset="0"/>
            <a:ea typeface="Open Sans" panose="020B0606030504020204" pitchFamily="34" charset="0"/>
            <a:cs typeface="Open Sans" panose="020B0606030504020204" pitchFamily="34" charset="0"/>
          </a:endParaRPr>
        </a:p>
      </dgm:t>
    </dgm:pt>
    <dgm:pt modelId="{C1F0A481-66BD-464E-8310-B0ECC4E74CC1}">
      <dgm:prSet phldrT="[Szöveg]" custT="1"/>
      <dgm:spPr/>
      <dgm:t>
        <a:bodyPr/>
        <a:lstStyle/>
        <a:p>
          <a:r>
            <a:rPr lang="hu-HU" sz="1400" b="1" dirty="0" smtClean="0">
              <a:latin typeface="Open Sans" panose="020B0606030504020204" pitchFamily="34" charset="0"/>
              <a:ea typeface="Open Sans" panose="020B0606030504020204" pitchFamily="34" charset="0"/>
              <a:cs typeface="Open Sans" panose="020B0606030504020204" pitchFamily="34" charset="0"/>
            </a:rPr>
            <a:t>Access of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finance</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seed-</a:t>
          </a:r>
          <a:r>
            <a:rPr lang="hu-HU" sz="1400" b="1" dirty="0" smtClean="0">
              <a:latin typeface="Open Sans" panose="020B0606030504020204" pitchFamily="34" charset="0"/>
              <a:ea typeface="Open Sans" panose="020B0606030504020204" pitchFamily="34" charset="0"/>
              <a:cs typeface="Open Sans" panose="020B0606030504020204" pitchFamily="34" charset="0"/>
            </a:rPr>
            <a:t> &amp;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venture</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capital</a:t>
          </a:r>
          <a:r>
            <a:rPr lang="hu-HU" sz="1400" b="1" dirty="0" smtClean="0">
              <a:latin typeface="Open Sans" panose="020B0606030504020204" pitchFamily="34" charset="0"/>
              <a:ea typeface="Open Sans" panose="020B0606030504020204" pitchFamily="34" charset="0"/>
              <a:cs typeface="Open Sans" panose="020B0606030504020204" pitchFamily="34" charset="0"/>
            </a:rPr>
            <a:t> </a:t>
          </a:r>
          <a:r>
            <a:rPr lang="hu-HU" sz="1400" b="1" dirty="0" err="1" smtClean="0">
              <a:latin typeface="Open Sans" panose="020B0606030504020204" pitchFamily="34" charset="0"/>
              <a:ea typeface="Open Sans" panose="020B0606030504020204" pitchFamily="34" charset="0"/>
              <a:cs typeface="Open Sans" panose="020B0606030504020204" pitchFamily="34" charset="0"/>
            </a:rPr>
            <a:t>investors</a:t>
          </a:r>
          <a:r>
            <a:rPr lang="hu-HU" sz="1400" b="1" dirty="0" smtClean="0">
              <a:latin typeface="Open Sans" panose="020B0606030504020204" pitchFamily="34" charset="0"/>
              <a:ea typeface="Open Sans" panose="020B0606030504020204" pitchFamily="34" charset="0"/>
              <a:cs typeface="Open Sans" panose="020B0606030504020204" pitchFamily="34" charset="0"/>
            </a:rPr>
            <a:t>)</a:t>
          </a:r>
          <a:endParaRPr lang="hu-HU" sz="1400" b="1" dirty="0">
            <a:latin typeface="Open Sans" panose="020B0606030504020204" pitchFamily="34" charset="0"/>
            <a:ea typeface="Open Sans" panose="020B0606030504020204" pitchFamily="34" charset="0"/>
            <a:cs typeface="Open Sans" panose="020B0606030504020204" pitchFamily="34" charset="0"/>
          </a:endParaRPr>
        </a:p>
      </dgm:t>
    </dgm:pt>
    <dgm:pt modelId="{357EAB7B-4952-44BB-B585-7F43A51F3B15}" type="parTrans" cxnId="{872E3C54-6FBA-4DF2-A828-CC84DF2E60E0}">
      <dgm:prSet/>
      <dgm:spPr/>
      <dgm:t>
        <a:bodyPr/>
        <a:lstStyle/>
        <a:p>
          <a:endParaRPr lang="hu-HU">
            <a:latin typeface="Open Sans" panose="020B0606030504020204" pitchFamily="34" charset="0"/>
            <a:ea typeface="Open Sans" panose="020B0606030504020204" pitchFamily="34" charset="0"/>
            <a:cs typeface="Open Sans" panose="020B0606030504020204" pitchFamily="34" charset="0"/>
          </a:endParaRPr>
        </a:p>
      </dgm:t>
    </dgm:pt>
    <dgm:pt modelId="{9359AD0B-88D8-481C-92D5-2C9B469FBDB7}" type="sibTrans" cxnId="{872E3C54-6FBA-4DF2-A828-CC84DF2E60E0}">
      <dgm:prSet custT="1"/>
      <dgm:spPr/>
      <dgm:t>
        <a:bodyPr/>
        <a:lstStyle/>
        <a:p>
          <a:r>
            <a:rPr lang="hu-HU" sz="1400" b="1" dirty="0" smtClean="0">
              <a:latin typeface="Open Sans" panose="020B0606030504020204" pitchFamily="34" charset="0"/>
              <a:ea typeface="Open Sans" panose="020B0606030504020204" pitchFamily="34" charset="0"/>
              <a:cs typeface="Open Sans" panose="020B0606030504020204" pitchFamily="34" charset="0"/>
            </a:rPr>
            <a:t>C</a:t>
          </a:r>
          <a:r>
            <a:rPr lang="en-US" sz="1400" b="1" dirty="0" err="1" smtClean="0">
              <a:latin typeface="Open Sans" panose="020B0606030504020204" pitchFamily="34" charset="0"/>
              <a:ea typeface="Open Sans" panose="020B0606030504020204" pitchFamily="34" charset="0"/>
              <a:cs typeface="Open Sans" panose="020B0606030504020204" pitchFamily="34" charset="0"/>
            </a:rPr>
            <a:t>ooperation</a:t>
          </a:r>
          <a:r>
            <a:rPr lang="en-US" sz="1400" b="1" dirty="0" smtClean="0">
              <a:latin typeface="Open Sans" panose="020B0606030504020204" pitchFamily="34" charset="0"/>
              <a:ea typeface="Open Sans" panose="020B0606030504020204" pitchFamily="34" charset="0"/>
              <a:cs typeface="Open Sans" panose="020B0606030504020204" pitchFamily="34" charset="0"/>
            </a:rPr>
            <a:t> atmosphere</a:t>
          </a:r>
          <a:r>
            <a:rPr lang="hu-HU" sz="1400" b="1" dirty="0" smtClean="0">
              <a:latin typeface="Open Sans" panose="020B0606030504020204" pitchFamily="34" charset="0"/>
              <a:ea typeface="Open Sans" panose="020B0606030504020204" pitchFamily="34" charset="0"/>
              <a:cs typeface="Open Sans" panose="020B0606030504020204" pitchFamily="34" charset="0"/>
            </a:rPr>
            <a:t> (PPP, business relations)</a:t>
          </a:r>
          <a:endParaRPr lang="hu-HU" sz="1400" b="1" dirty="0">
            <a:latin typeface="Open Sans" panose="020B0606030504020204" pitchFamily="34" charset="0"/>
            <a:ea typeface="Open Sans" panose="020B0606030504020204" pitchFamily="34" charset="0"/>
            <a:cs typeface="Open Sans" panose="020B0606030504020204" pitchFamily="34" charset="0"/>
          </a:endParaRPr>
        </a:p>
      </dgm:t>
    </dgm:pt>
    <dgm:pt modelId="{B8A0A9BE-3A6E-44EE-ACEC-3D869F3EE97F}" type="pres">
      <dgm:prSet presAssocID="{F65E08C6-84C4-4B0E-9B26-6896194CDBF2}" presName="Name0" presStyleCnt="0">
        <dgm:presLayoutVars>
          <dgm:chMax/>
          <dgm:chPref/>
          <dgm:dir/>
          <dgm:animLvl val="lvl"/>
        </dgm:presLayoutVars>
      </dgm:prSet>
      <dgm:spPr/>
      <dgm:t>
        <a:bodyPr/>
        <a:lstStyle/>
        <a:p>
          <a:endParaRPr lang="hu-HU"/>
        </a:p>
      </dgm:t>
    </dgm:pt>
    <dgm:pt modelId="{113E7829-37A2-48B2-83BA-0721F6D4A0E8}" type="pres">
      <dgm:prSet presAssocID="{347C26C5-5322-4182-87FA-BA97D2087BDD}" presName="composite" presStyleCnt="0"/>
      <dgm:spPr/>
      <dgm:t>
        <a:bodyPr/>
        <a:lstStyle/>
        <a:p>
          <a:endParaRPr lang="hu-HU"/>
        </a:p>
      </dgm:t>
    </dgm:pt>
    <dgm:pt modelId="{0A8C546F-F528-49D0-95F2-A9F3E7401A6D}" type="pres">
      <dgm:prSet presAssocID="{347C26C5-5322-4182-87FA-BA97D2087BDD}" presName="Parent1" presStyleLbl="node1" presStyleIdx="0" presStyleCnt="6" custScaleX="139560" custLinFactNeighborX="15117" custLinFactNeighborY="993">
        <dgm:presLayoutVars>
          <dgm:chMax val="1"/>
          <dgm:chPref val="1"/>
          <dgm:bulletEnabled val="1"/>
        </dgm:presLayoutVars>
      </dgm:prSet>
      <dgm:spPr/>
      <dgm:t>
        <a:bodyPr/>
        <a:lstStyle/>
        <a:p>
          <a:endParaRPr lang="hu-HU"/>
        </a:p>
      </dgm:t>
    </dgm:pt>
    <dgm:pt modelId="{B2800C13-EEE2-468C-9E78-756B65302CF1}" type="pres">
      <dgm:prSet presAssocID="{347C26C5-5322-4182-87FA-BA97D2087BDD}" presName="Childtext1" presStyleLbl="revTx" presStyleIdx="0" presStyleCnt="3">
        <dgm:presLayoutVars>
          <dgm:chMax val="0"/>
          <dgm:chPref val="0"/>
          <dgm:bulletEnabled val="1"/>
        </dgm:presLayoutVars>
      </dgm:prSet>
      <dgm:spPr/>
      <dgm:t>
        <a:bodyPr/>
        <a:lstStyle/>
        <a:p>
          <a:endParaRPr lang="hu-HU"/>
        </a:p>
      </dgm:t>
    </dgm:pt>
    <dgm:pt modelId="{5B5BC8FD-32DB-43A1-8728-0790BDC27575}" type="pres">
      <dgm:prSet presAssocID="{347C26C5-5322-4182-87FA-BA97D2087BDD}" presName="BalanceSpacing" presStyleCnt="0"/>
      <dgm:spPr/>
      <dgm:t>
        <a:bodyPr/>
        <a:lstStyle/>
        <a:p>
          <a:endParaRPr lang="hu-HU"/>
        </a:p>
      </dgm:t>
    </dgm:pt>
    <dgm:pt modelId="{F33B8F19-AE3B-41E5-B23E-1F6BFCDC741E}" type="pres">
      <dgm:prSet presAssocID="{347C26C5-5322-4182-87FA-BA97D2087BDD}" presName="BalanceSpacing1" presStyleCnt="0"/>
      <dgm:spPr/>
      <dgm:t>
        <a:bodyPr/>
        <a:lstStyle/>
        <a:p>
          <a:endParaRPr lang="hu-HU"/>
        </a:p>
      </dgm:t>
    </dgm:pt>
    <dgm:pt modelId="{4930E09A-DEAF-4E91-83C2-EAFA2A3BEA6A}" type="pres">
      <dgm:prSet presAssocID="{4EB0CA55-8B11-4AEF-B932-24F3197C5E55}" presName="Accent1Text" presStyleLbl="node1" presStyleIdx="1" presStyleCnt="6" custScaleX="135686" custLinFactNeighborX="-22097" custLinFactNeighborY="993"/>
      <dgm:spPr/>
      <dgm:t>
        <a:bodyPr/>
        <a:lstStyle/>
        <a:p>
          <a:endParaRPr lang="hu-HU"/>
        </a:p>
      </dgm:t>
    </dgm:pt>
    <dgm:pt modelId="{4142D759-CB4C-478F-BCB0-7464CE4D42C3}" type="pres">
      <dgm:prSet presAssocID="{4EB0CA55-8B11-4AEF-B932-24F3197C5E55}" presName="spaceBetweenRectangles" presStyleCnt="0"/>
      <dgm:spPr/>
      <dgm:t>
        <a:bodyPr/>
        <a:lstStyle/>
        <a:p>
          <a:endParaRPr lang="hu-HU"/>
        </a:p>
      </dgm:t>
    </dgm:pt>
    <dgm:pt modelId="{09A87830-C6BE-4DDF-9D59-9065469FA4D2}" type="pres">
      <dgm:prSet presAssocID="{7DC87B1D-E71C-4C52-A126-96F429FA1326}" presName="composite" presStyleCnt="0"/>
      <dgm:spPr/>
      <dgm:t>
        <a:bodyPr/>
        <a:lstStyle/>
        <a:p>
          <a:endParaRPr lang="hu-HU"/>
        </a:p>
      </dgm:t>
    </dgm:pt>
    <dgm:pt modelId="{9FFBA708-8856-441C-A0CC-A3891F33E759}" type="pres">
      <dgm:prSet presAssocID="{7DC87B1D-E71C-4C52-A126-96F429FA1326}" presName="Parent1" presStyleLbl="node1" presStyleIdx="2" presStyleCnt="6" custScaleX="145627" custLinFactNeighborX="-4629" custLinFactNeighborY="404">
        <dgm:presLayoutVars>
          <dgm:chMax val="1"/>
          <dgm:chPref val="1"/>
          <dgm:bulletEnabled val="1"/>
        </dgm:presLayoutVars>
      </dgm:prSet>
      <dgm:spPr/>
      <dgm:t>
        <a:bodyPr/>
        <a:lstStyle/>
        <a:p>
          <a:endParaRPr lang="hu-HU"/>
        </a:p>
      </dgm:t>
    </dgm:pt>
    <dgm:pt modelId="{A732B542-FF64-4AD9-8F45-88439E65AC71}" type="pres">
      <dgm:prSet presAssocID="{7DC87B1D-E71C-4C52-A126-96F429FA1326}" presName="Childtext1" presStyleLbl="revTx" presStyleIdx="1" presStyleCnt="3">
        <dgm:presLayoutVars>
          <dgm:chMax val="0"/>
          <dgm:chPref val="0"/>
          <dgm:bulletEnabled val="1"/>
        </dgm:presLayoutVars>
      </dgm:prSet>
      <dgm:spPr/>
      <dgm:t>
        <a:bodyPr/>
        <a:lstStyle/>
        <a:p>
          <a:endParaRPr lang="hu-HU"/>
        </a:p>
      </dgm:t>
    </dgm:pt>
    <dgm:pt modelId="{5A722D26-3FB3-4A64-86C9-ABD55960CC14}" type="pres">
      <dgm:prSet presAssocID="{7DC87B1D-E71C-4C52-A126-96F429FA1326}" presName="BalanceSpacing" presStyleCnt="0"/>
      <dgm:spPr/>
      <dgm:t>
        <a:bodyPr/>
        <a:lstStyle/>
        <a:p>
          <a:endParaRPr lang="hu-HU"/>
        </a:p>
      </dgm:t>
    </dgm:pt>
    <dgm:pt modelId="{C0EE27E0-FC10-48BB-9766-5A57DAB4D891}" type="pres">
      <dgm:prSet presAssocID="{7DC87B1D-E71C-4C52-A126-96F429FA1326}" presName="BalanceSpacing1" presStyleCnt="0"/>
      <dgm:spPr/>
      <dgm:t>
        <a:bodyPr/>
        <a:lstStyle/>
        <a:p>
          <a:endParaRPr lang="hu-HU"/>
        </a:p>
      </dgm:t>
    </dgm:pt>
    <dgm:pt modelId="{570A8821-ABC6-4E3C-9E69-44D1CDAFE0AB}" type="pres">
      <dgm:prSet presAssocID="{1600DF04-9351-4EB5-800A-160F5DE325DF}" presName="Accent1Text" presStyleLbl="node1" presStyleIdx="3" presStyleCnt="6" custScaleX="155972" custLinFactNeighborX="41443" custLinFactNeighborY="0"/>
      <dgm:spPr/>
      <dgm:t>
        <a:bodyPr/>
        <a:lstStyle/>
        <a:p>
          <a:endParaRPr lang="hu-HU"/>
        </a:p>
      </dgm:t>
    </dgm:pt>
    <dgm:pt modelId="{2534A1BF-D190-47A8-A519-7347FE2EE91D}" type="pres">
      <dgm:prSet presAssocID="{1600DF04-9351-4EB5-800A-160F5DE325DF}" presName="spaceBetweenRectangles" presStyleCnt="0"/>
      <dgm:spPr/>
      <dgm:t>
        <a:bodyPr/>
        <a:lstStyle/>
        <a:p>
          <a:endParaRPr lang="hu-HU"/>
        </a:p>
      </dgm:t>
    </dgm:pt>
    <dgm:pt modelId="{680DF916-C589-45E6-BF27-82A71C1BDBDB}" type="pres">
      <dgm:prSet presAssocID="{C1F0A481-66BD-464E-8310-B0ECC4E74CC1}" presName="composite" presStyleCnt="0"/>
      <dgm:spPr/>
      <dgm:t>
        <a:bodyPr/>
        <a:lstStyle/>
        <a:p>
          <a:endParaRPr lang="hu-HU"/>
        </a:p>
      </dgm:t>
    </dgm:pt>
    <dgm:pt modelId="{7D79A04A-688E-4D21-A81D-5B6981D5A779}" type="pres">
      <dgm:prSet presAssocID="{C1F0A481-66BD-464E-8310-B0ECC4E74CC1}" presName="Parent1" presStyleLbl="node1" presStyleIdx="4" presStyleCnt="6" custScaleX="134439" custLinFactNeighborX="15117" custLinFactNeighborY="-3700">
        <dgm:presLayoutVars>
          <dgm:chMax val="1"/>
          <dgm:chPref val="1"/>
          <dgm:bulletEnabled val="1"/>
        </dgm:presLayoutVars>
      </dgm:prSet>
      <dgm:spPr/>
      <dgm:t>
        <a:bodyPr/>
        <a:lstStyle/>
        <a:p>
          <a:endParaRPr lang="hu-HU"/>
        </a:p>
      </dgm:t>
    </dgm:pt>
    <dgm:pt modelId="{DA6A6B90-7AF8-41AF-B26C-5A417B2E9068}" type="pres">
      <dgm:prSet presAssocID="{C1F0A481-66BD-464E-8310-B0ECC4E74CC1}" presName="Childtext1" presStyleLbl="revTx" presStyleIdx="2" presStyleCnt="3">
        <dgm:presLayoutVars>
          <dgm:chMax val="0"/>
          <dgm:chPref val="0"/>
          <dgm:bulletEnabled val="1"/>
        </dgm:presLayoutVars>
      </dgm:prSet>
      <dgm:spPr/>
      <dgm:t>
        <a:bodyPr/>
        <a:lstStyle/>
        <a:p>
          <a:endParaRPr lang="hu-HU"/>
        </a:p>
      </dgm:t>
    </dgm:pt>
    <dgm:pt modelId="{6C9BE0AE-3252-43FC-BF68-2AF2DE6326B2}" type="pres">
      <dgm:prSet presAssocID="{C1F0A481-66BD-464E-8310-B0ECC4E74CC1}" presName="BalanceSpacing" presStyleCnt="0"/>
      <dgm:spPr/>
      <dgm:t>
        <a:bodyPr/>
        <a:lstStyle/>
        <a:p>
          <a:endParaRPr lang="hu-HU"/>
        </a:p>
      </dgm:t>
    </dgm:pt>
    <dgm:pt modelId="{1A08A026-A8B3-496C-8C46-BC05AC06C9F5}" type="pres">
      <dgm:prSet presAssocID="{C1F0A481-66BD-464E-8310-B0ECC4E74CC1}" presName="BalanceSpacing1" presStyleCnt="0"/>
      <dgm:spPr/>
      <dgm:t>
        <a:bodyPr/>
        <a:lstStyle/>
        <a:p>
          <a:endParaRPr lang="hu-HU"/>
        </a:p>
      </dgm:t>
    </dgm:pt>
    <dgm:pt modelId="{35EBED74-22B9-4746-8864-17A0126970E4}" type="pres">
      <dgm:prSet presAssocID="{9359AD0B-88D8-481C-92D5-2C9B469FBDB7}" presName="Accent1Text" presStyleLbl="node1" presStyleIdx="5" presStyleCnt="6" custScaleX="135686" custLinFactNeighborX="-22097" custLinFactNeighborY="-3700"/>
      <dgm:spPr/>
      <dgm:t>
        <a:bodyPr/>
        <a:lstStyle/>
        <a:p>
          <a:endParaRPr lang="hu-HU"/>
        </a:p>
      </dgm:t>
    </dgm:pt>
  </dgm:ptLst>
  <dgm:cxnLst>
    <dgm:cxn modelId="{4343344F-67C5-4222-B064-2ADF43A42F87}" type="presOf" srcId="{1600DF04-9351-4EB5-800A-160F5DE325DF}" destId="{570A8821-ABC6-4E3C-9E69-44D1CDAFE0AB}" srcOrd="0" destOrd="0" presId="urn:microsoft.com/office/officeart/2008/layout/AlternatingHexagons"/>
    <dgm:cxn modelId="{39C55D7C-FAED-4777-9181-59195599536D}" srcId="{F65E08C6-84C4-4B0E-9B26-6896194CDBF2}" destId="{7DC87B1D-E71C-4C52-A126-96F429FA1326}" srcOrd="1" destOrd="0" parTransId="{C543579B-C298-4311-ABAE-5B65C32D60C2}" sibTransId="{1600DF04-9351-4EB5-800A-160F5DE325DF}"/>
    <dgm:cxn modelId="{7711CEEA-AB74-4DF1-A3A0-5045FE2BF1EB}" srcId="{F65E08C6-84C4-4B0E-9B26-6896194CDBF2}" destId="{347C26C5-5322-4182-87FA-BA97D2087BDD}" srcOrd="0" destOrd="0" parTransId="{2D0317B1-4FE8-46B4-8598-E9F1D4116FDC}" sibTransId="{4EB0CA55-8B11-4AEF-B932-24F3197C5E55}"/>
    <dgm:cxn modelId="{872E3C54-6FBA-4DF2-A828-CC84DF2E60E0}" srcId="{F65E08C6-84C4-4B0E-9B26-6896194CDBF2}" destId="{C1F0A481-66BD-464E-8310-B0ECC4E74CC1}" srcOrd="2" destOrd="0" parTransId="{357EAB7B-4952-44BB-B585-7F43A51F3B15}" sibTransId="{9359AD0B-88D8-481C-92D5-2C9B469FBDB7}"/>
    <dgm:cxn modelId="{898EA2DD-44C9-4D13-AA07-0856753E4B73}" type="presOf" srcId="{7DC87B1D-E71C-4C52-A126-96F429FA1326}" destId="{9FFBA708-8856-441C-A0CC-A3891F33E759}" srcOrd="0" destOrd="0" presId="urn:microsoft.com/office/officeart/2008/layout/AlternatingHexagons"/>
    <dgm:cxn modelId="{971F0D90-0112-46E3-84F7-3275B260C1E0}" type="presOf" srcId="{347C26C5-5322-4182-87FA-BA97D2087BDD}" destId="{0A8C546F-F528-49D0-95F2-A9F3E7401A6D}" srcOrd="0" destOrd="0" presId="urn:microsoft.com/office/officeart/2008/layout/AlternatingHexagons"/>
    <dgm:cxn modelId="{EECD52CB-6067-47BD-8DE1-4CC40C07A4E6}" type="presOf" srcId="{9359AD0B-88D8-481C-92D5-2C9B469FBDB7}" destId="{35EBED74-22B9-4746-8864-17A0126970E4}" srcOrd="0" destOrd="0" presId="urn:microsoft.com/office/officeart/2008/layout/AlternatingHexagons"/>
    <dgm:cxn modelId="{668DBE9A-0707-412E-A982-880A2A9DBC13}" type="presOf" srcId="{C1F0A481-66BD-464E-8310-B0ECC4E74CC1}" destId="{7D79A04A-688E-4D21-A81D-5B6981D5A779}" srcOrd="0" destOrd="0" presId="urn:microsoft.com/office/officeart/2008/layout/AlternatingHexagons"/>
    <dgm:cxn modelId="{4C47A07D-AD5F-4121-A160-48EF7FA93F3D}" type="presOf" srcId="{F65E08C6-84C4-4B0E-9B26-6896194CDBF2}" destId="{B8A0A9BE-3A6E-44EE-ACEC-3D869F3EE97F}" srcOrd="0" destOrd="0" presId="urn:microsoft.com/office/officeart/2008/layout/AlternatingHexagons"/>
    <dgm:cxn modelId="{498545E8-4C8B-4388-9F6B-A218B88EED20}" type="presOf" srcId="{4EB0CA55-8B11-4AEF-B932-24F3197C5E55}" destId="{4930E09A-DEAF-4E91-83C2-EAFA2A3BEA6A}" srcOrd="0" destOrd="0" presId="urn:microsoft.com/office/officeart/2008/layout/AlternatingHexagons"/>
    <dgm:cxn modelId="{F0947D49-84D2-421B-A8A2-5E43A42DDCB5}" type="presParOf" srcId="{B8A0A9BE-3A6E-44EE-ACEC-3D869F3EE97F}" destId="{113E7829-37A2-48B2-83BA-0721F6D4A0E8}" srcOrd="0" destOrd="0" presId="urn:microsoft.com/office/officeart/2008/layout/AlternatingHexagons"/>
    <dgm:cxn modelId="{6F9437E0-C70B-458F-8FFB-56142EC21A59}" type="presParOf" srcId="{113E7829-37A2-48B2-83BA-0721F6D4A0E8}" destId="{0A8C546F-F528-49D0-95F2-A9F3E7401A6D}" srcOrd="0" destOrd="0" presId="urn:microsoft.com/office/officeart/2008/layout/AlternatingHexagons"/>
    <dgm:cxn modelId="{87402530-0687-4535-B662-A46E344E052B}" type="presParOf" srcId="{113E7829-37A2-48B2-83BA-0721F6D4A0E8}" destId="{B2800C13-EEE2-468C-9E78-756B65302CF1}" srcOrd="1" destOrd="0" presId="urn:microsoft.com/office/officeart/2008/layout/AlternatingHexagons"/>
    <dgm:cxn modelId="{7ACE46D5-E9E3-4ACA-96AC-1F7A08095C9D}" type="presParOf" srcId="{113E7829-37A2-48B2-83BA-0721F6D4A0E8}" destId="{5B5BC8FD-32DB-43A1-8728-0790BDC27575}" srcOrd="2" destOrd="0" presId="urn:microsoft.com/office/officeart/2008/layout/AlternatingHexagons"/>
    <dgm:cxn modelId="{C7D23DD7-ECDE-4C9F-AD74-4A2AB5A019D4}" type="presParOf" srcId="{113E7829-37A2-48B2-83BA-0721F6D4A0E8}" destId="{F33B8F19-AE3B-41E5-B23E-1F6BFCDC741E}" srcOrd="3" destOrd="0" presId="urn:microsoft.com/office/officeart/2008/layout/AlternatingHexagons"/>
    <dgm:cxn modelId="{CD69964A-95DA-4B1F-A739-AD6B4F108922}" type="presParOf" srcId="{113E7829-37A2-48B2-83BA-0721F6D4A0E8}" destId="{4930E09A-DEAF-4E91-83C2-EAFA2A3BEA6A}" srcOrd="4" destOrd="0" presId="urn:microsoft.com/office/officeart/2008/layout/AlternatingHexagons"/>
    <dgm:cxn modelId="{01613231-C03C-487A-9780-5881E9629C39}" type="presParOf" srcId="{B8A0A9BE-3A6E-44EE-ACEC-3D869F3EE97F}" destId="{4142D759-CB4C-478F-BCB0-7464CE4D42C3}" srcOrd="1" destOrd="0" presId="urn:microsoft.com/office/officeart/2008/layout/AlternatingHexagons"/>
    <dgm:cxn modelId="{036C4850-9179-42DC-91BB-CF7A923BA10A}" type="presParOf" srcId="{B8A0A9BE-3A6E-44EE-ACEC-3D869F3EE97F}" destId="{09A87830-C6BE-4DDF-9D59-9065469FA4D2}" srcOrd="2" destOrd="0" presId="urn:microsoft.com/office/officeart/2008/layout/AlternatingHexagons"/>
    <dgm:cxn modelId="{47A734AC-A453-4191-BD1C-325B44AF2373}" type="presParOf" srcId="{09A87830-C6BE-4DDF-9D59-9065469FA4D2}" destId="{9FFBA708-8856-441C-A0CC-A3891F33E759}" srcOrd="0" destOrd="0" presId="urn:microsoft.com/office/officeart/2008/layout/AlternatingHexagons"/>
    <dgm:cxn modelId="{6D737347-5A5E-4E36-80A7-5A67B2B0130C}" type="presParOf" srcId="{09A87830-C6BE-4DDF-9D59-9065469FA4D2}" destId="{A732B542-FF64-4AD9-8F45-88439E65AC71}" srcOrd="1" destOrd="0" presId="urn:microsoft.com/office/officeart/2008/layout/AlternatingHexagons"/>
    <dgm:cxn modelId="{0108D17E-9DDF-4619-8F5C-D31142A47F1B}" type="presParOf" srcId="{09A87830-C6BE-4DDF-9D59-9065469FA4D2}" destId="{5A722D26-3FB3-4A64-86C9-ABD55960CC14}" srcOrd="2" destOrd="0" presId="urn:microsoft.com/office/officeart/2008/layout/AlternatingHexagons"/>
    <dgm:cxn modelId="{10DC2E63-310F-4FBE-A5A8-8251A7E19987}" type="presParOf" srcId="{09A87830-C6BE-4DDF-9D59-9065469FA4D2}" destId="{C0EE27E0-FC10-48BB-9766-5A57DAB4D891}" srcOrd="3" destOrd="0" presId="urn:microsoft.com/office/officeart/2008/layout/AlternatingHexagons"/>
    <dgm:cxn modelId="{77D87E6D-E7D1-4C54-983E-FDAAF131FCCB}" type="presParOf" srcId="{09A87830-C6BE-4DDF-9D59-9065469FA4D2}" destId="{570A8821-ABC6-4E3C-9E69-44D1CDAFE0AB}" srcOrd="4" destOrd="0" presId="urn:microsoft.com/office/officeart/2008/layout/AlternatingHexagons"/>
    <dgm:cxn modelId="{6E428029-3EEA-4B2A-9206-9BD86D29C84F}" type="presParOf" srcId="{B8A0A9BE-3A6E-44EE-ACEC-3D869F3EE97F}" destId="{2534A1BF-D190-47A8-A519-7347FE2EE91D}" srcOrd="3" destOrd="0" presId="urn:microsoft.com/office/officeart/2008/layout/AlternatingHexagons"/>
    <dgm:cxn modelId="{2444D6EF-589A-466D-983E-EED510967CA8}" type="presParOf" srcId="{B8A0A9BE-3A6E-44EE-ACEC-3D869F3EE97F}" destId="{680DF916-C589-45E6-BF27-82A71C1BDBDB}" srcOrd="4" destOrd="0" presId="urn:microsoft.com/office/officeart/2008/layout/AlternatingHexagons"/>
    <dgm:cxn modelId="{BA748966-AAF7-4447-AB33-EA9193A3DB64}" type="presParOf" srcId="{680DF916-C589-45E6-BF27-82A71C1BDBDB}" destId="{7D79A04A-688E-4D21-A81D-5B6981D5A779}" srcOrd="0" destOrd="0" presId="urn:microsoft.com/office/officeart/2008/layout/AlternatingHexagons"/>
    <dgm:cxn modelId="{DAB4FE0C-7542-4D8F-AC15-C39DD0F570BA}" type="presParOf" srcId="{680DF916-C589-45E6-BF27-82A71C1BDBDB}" destId="{DA6A6B90-7AF8-41AF-B26C-5A417B2E9068}" srcOrd="1" destOrd="0" presId="urn:microsoft.com/office/officeart/2008/layout/AlternatingHexagons"/>
    <dgm:cxn modelId="{D1D1BF0F-0ECB-4A5D-B3D0-B9C47E7C9070}" type="presParOf" srcId="{680DF916-C589-45E6-BF27-82A71C1BDBDB}" destId="{6C9BE0AE-3252-43FC-BF68-2AF2DE6326B2}" srcOrd="2" destOrd="0" presId="urn:microsoft.com/office/officeart/2008/layout/AlternatingHexagons"/>
    <dgm:cxn modelId="{FFB83706-4F78-484F-A7E8-E50D18B2BCDC}" type="presParOf" srcId="{680DF916-C589-45E6-BF27-82A71C1BDBDB}" destId="{1A08A026-A8B3-496C-8C46-BC05AC06C9F5}" srcOrd="3" destOrd="0" presId="urn:microsoft.com/office/officeart/2008/layout/AlternatingHexagons"/>
    <dgm:cxn modelId="{3B4FEF45-A04B-4557-A341-C52799E86A28}" type="presParOf" srcId="{680DF916-C589-45E6-BF27-82A71C1BDBDB}" destId="{35EBED74-22B9-4746-8864-17A0126970E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99428-19E2-4A13-8361-1EB3D415D460}">
      <dsp:nvSpPr>
        <dsp:cNvPr id="0" name=""/>
        <dsp:cNvSpPr/>
      </dsp:nvSpPr>
      <dsp:spPr>
        <a:xfrm>
          <a:off x="0" y="614140"/>
          <a:ext cx="6096000" cy="504000"/>
        </a:xfrm>
        <a:prstGeom prst="rect">
          <a:avLst/>
        </a:prstGeom>
        <a:solidFill>
          <a:schemeClr val="lt1">
            <a:hueOff val="0"/>
            <a:satOff val="0"/>
            <a:lumOff val="0"/>
            <a:alpha val="20000"/>
          </a:schemeClr>
        </a:solidFill>
        <a:ln w="25400" cap="flat" cmpd="sng" algn="ctr">
          <a:solidFill>
            <a:srgbClr val="98C222">
              <a:alpha val="30196"/>
            </a:srgbClr>
          </a:solidFill>
          <a:prstDash val="solid"/>
        </a:ln>
        <a:effectLst/>
      </dsp:spPr>
      <dsp:style>
        <a:lnRef idx="2">
          <a:scrgbClr r="0" g="0" b="0"/>
        </a:lnRef>
        <a:fillRef idx="1">
          <a:scrgbClr r="0" g="0" b="0"/>
        </a:fillRef>
        <a:effectRef idx="0">
          <a:scrgbClr r="0" g="0" b="0"/>
        </a:effectRef>
        <a:fontRef idx="minor"/>
      </dsp:style>
    </dsp:sp>
    <dsp:sp modelId="{D5E17E59-547C-40A4-8FC4-1F0255ACFCA4}">
      <dsp:nvSpPr>
        <dsp:cNvPr id="0" name=""/>
        <dsp:cNvSpPr/>
      </dsp:nvSpPr>
      <dsp:spPr>
        <a:xfrm>
          <a:off x="311694" y="95321"/>
          <a:ext cx="5190536" cy="820030"/>
        </a:xfrm>
        <a:prstGeom prst="roundRect">
          <a:avLst/>
        </a:prstGeom>
        <a:solidFill>
          <a:schemeClr val="bg1"/>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hu-HU" sz="1600" b="1" kern="1200" dirty="0" err="1" smtClean="0">
              <a:solidFill>
                <a:schemeClr val="tx2"/>
              </a:solidFill>
              <a:latin typeface="+mj-lt"/>
              <a:ea typeface="Open Sans" panose="020B0606030504020204" pitchFamily="34" charset="0"/>
              <a:cs typeface="Open Sans" panose="020B0606030504020204" pitchFamily="34" charset="0"/>
            </a:rPr>
            <a:t>Step</a:t>
          </a:r>
          <a:r>
            <a:rPr lang="hu-HU" sz="1600" b="1" kern="1200" dirty="0" smtClean="0">
              <a:solidFill>
                <a:schemeClr val="tx2"/>
              </a:solidFill>
              <a:latin typeface="+mj-lt"/>
              <a:ea typeface="Open Sans" panose="020B0606030504020204" pitchFamily="34" charset="0"/>
              <a:cs typeface="Open Sans" panose="020B0606030504020204" pitchFamily="34" charset="0"/>
            </a:rPr>
            <a:t> 1: </a:t>
          </a:r>
          <a:r>
            <a:rPr lang="hu-HU" sz="1600" b="1" kern="1200" dirty="0" err="1" smtClean="0">
              <a:solidFill>
                <a:schemeClr val="tx2"/>
              </a:solidFill>
              <a:latin typeface="+mj-lt"/>
              <a:ea typeface="Open Sans" panose="020B0606030504020204" pitchFamily="34" charset="0"/>
              <a:cs typeface="Open Sans" panose="020B0606030504020204" pitchFamily="34" charset="0"/>
            </a:rPr>
            <a:t>Desk</a:t>
          </a:r>
          <a:r>
            <a:rPr lang="hu-HU" sz="1600" b="1" kern="1200" dirty="0" smtClean="0">
              <a:solidFill>
                <a:schemeClr val="tx2"/>
              </a:solidFill>
              <a:latin typeface="+mj-lt"/>
              <a:ea typeface="Open Sans" panose="020B0606030504020204" pitchFamily="34" charset="0"/>
              <a:cs typeface="Open Sans" panose="020B0606030504020204" pitchFamily="34" charset="0"/>
            </a:rPr>
            <a:t> </a:t>
          </a:r>
          <a:r>
            <a:rPr lang="hu-HU" sz="1600" b="1" kern="1200" dirty="0" err="1" smtClean="0">
              <a:solidFill>
                <a:schemeClr val="tx2"/>
              </a:solidFill>
              <a:latin typeface="+mj-lt"/>
              <a:ea typeface="Open Sans" panose="020B0606030504020204" pitchFamily="34" charset="0"/>
              <a:cs typeface="Open Sans" panose="020B0606030504020204" pitchFamily="34" charset="0"/>
            </a:rPr>
            <a:t>research</a:t>
          </a:r>
          <a:r>
            <a:rPr lang="hu-HU" sz="1600" b="1" kern="1200" dirty="0" smtClean="0">
              <a:solidFill>
                <a:schemeClr val="tx2"/>
              </a:solidFill>
              <a:latin typeface="+mj-lt"/>
              <a:ea typeface="Open Sans" panose="020B0606030504020204" pitchFamily="34" charset="0"/>
              <a:cs typeface="Open Sans" panose="020B0606030504020204" pitchFamily="34" charset="0"/>
            </a:rPr>
            <a:t> </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literature</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review</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of country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reports</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Operational</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Programmes</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stakeholder</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profiles</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endParaRPr lang="hu-HU" sz="1600" b="0" kern="1200" dirty="0">
            <a:solidFill>
              <a:schemeClr val="tx1">
                <a:lumMod val="65000"/>
                <a:lumOff val="35000"/>
              </a:schemeClr>
            </a:solidFill>
            <a:latin typeface="+mj-lt"/>
            <a:ea typeface="Open Sans" panose="020B0606030504020204" pitchFamily="34" charset="0"/>
            <a:cs typeface="Open Sans" panose="020B0606030504020204" pitchFamily="34" charset="0"/>
          </a:endParaRPr>
        </a:p>
      </dsp:txBody>
      <dsp:txXfrm>
        <a:off x="351725" y="135352"/>
        <a:ext cx="5110474" cy="739968"/>
      </dsp:txXfrm>
    </dsp:sp>
    <dsp:sp modelId="{E2EEA707-519A-41B1-AF77-E4BB951FAD3E}">
      <dsp:nvSpPr>
        <dsp:cNvPr id="0" name=""/>
        <dsp:cNvSpPr/>
      </dsp:nvSpPr>
      <dsp:spPr>
        <a:xfrm>
          <a:off x="0" y="1677123"/>
          <a:ext cx="6096000" cy="504000"/>
        </a:xfrm>
        <a:prstGeom prst="rect">
          <a:avLst/>
        </a:prstGeom>
        <a:solidFill>
          <a:schemeClr val="lt1">
            <a:hueOff val="0"/>
            <a:satOff val="0"/>
            <a:lumOff val="0"/>
            <a:alpha val="20000"/>
          </a:schemeClr>
        </a:solidFill>
        <a:ln w="25400" cap="flat" cmpd="sng" algn="ctr">
          <a:solidFill>
            <a:srgbClr val="159960">
              <a:alpha val="30196"/>
            </a:srgbClr>
          </a:solidFill>
          <a:prstDash val="solid"/>
        </a:ln>
        <a:effectLst/>
      </dsp:spPr>
      <dsp:style>
        <a:lnRef idx="2">
          <a:scrgbClr r="0" g="0" b="0"/>
        </a:lnRef>
        <a:fillRef idx="1">
          <a:scrgbClr r="0" g="0" b="0"/>
        </a:fillRef>
        <a:effectRef idx="0">
          <a:scrgbClr r="0" g="0" b="0"/>
        </a:effectRef>
        <a:fontRef idx="minor"/>
      </dsp:style>
    </dsp:sp>
    <dsp:sp modelId="{61DE1E1E-E3BB-43E4-B086-9AEC8A857E38}">
      <dsp:nvSpPr>
        <dsp:cNvPr id="0" name=""/>
        <dsp:cNvSpPr/>
      </dsp:nvSpPr>
      <dsp:spPr>
        <a:xfrm>
          <a:off x="288032" y="1224139"/>
          <a:ext cx="4732794" cy="746182"/>
        </a:xfrm>
        <a:prstGeom prst="roundRect">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hu-HU" sz="1600" b="1" kern="1200" dirty="0" err="1" smtClean="0">
              <a:solidFill>
                <a:schemeClr val="tx2"/>
              </a:solidFill>
              <a:latin typeface="+mj-lt"/>
              <a:ea typeface="Open Sans" panose="020B0606030504020204" pitchFamily="34" charset="0"/>
              <a:cs typeface="Open Sans" panose="020B0606030504020204" pitchFamily="34" charset="0"/>
            </a:rPr>
            <a:t>Step</a:t>
          </a:r>
          <a:r>
            <a:rPr lang="hu-HU" sz="1600" b="1" kern="1200" dirty="0" smtClean="0">
              <a:solidFill>
                <a:schemeClr val="tx2"/>
              </a:solidFill>
              <a:latin typeface="+mj-lt"/>
              <a:ea typeface="Open Sans" panose="020B0606030504020204" pitchFamily="34" charset="0"/>
              <a:cs typeface="Open Sans" panose="020B0606030504020204" pitchFamily="34" charset="0"/>
            </a:rPr>
            <a:t> 2: </a:t>
          </a:r>
          <a:r>
            <a:rPr lang="hu-HU" sz="1600" b="1" kern="1200" dirty="0" err="1" smtClean="0">
              <a:solidFill>
                <a:schemeClr val="tx2"/>
              </a:solidFill>
              <a:latin typeface="+mj-lt"/>
              <a:ea typeface="Open Sans" panose="020B0606030504020204" pitchFamily="34" charset="0"/>
              <a:cs typeface="Open Sans" panose="020B0606030504020204" pitchFamily="34" charset="0"/>
            </a:rPr>
            <a:t>Stakeholder</a:t>
          </a:r>
          <a:r>
            <a:rPr lang="hu-HU" sz="1600" b="1" kern="1200" dirty="0" smtClean="0">
              <a:solidFill>
                <a:schemeClr val="tx2"/>
              </a:solidFill>
              <a:latin typeface="+mj-lt"/>
              <a:ea typeface="Open Sans" panose="020B0606030504020204" pitchFamily="34" charset="0"/>
              <a:cs typeface="Open Sans" panose="020B0606030504020204" pitchFamily="34" charset="0"/>
            </a:rPr>
            <a:t> Group </a:t>
          </a:r>
          <a:r>
            <a:rPr lang="hu-HU" sz="1600" b="1" kern="1200" dirty="0" err="1" smtClean="0">
              <a:solidFill>
                <a:schemeClr val="tx2"/>
              </a:solidFill>
              <a:latin typeface="+mj-lt"/>
              <a:ea typeface="Open Sans" panose="020B0606030504020204" pitchFamily="34" charset="0"/>
              <a:cs typeface="Open Sans" panose="020B0606030504020204" pitchFamily="34" charset="0"/>
            </a:rPr>
            <a:t>Meetings</a:t>
          </a:r>
          <a:r>
            <a:rPr lang="hu-HU" sz="1600" b="1" kern="1200" dirty="0" smtClean="0">
              <a:solidFill>
                <a:schemeClr val="tx2"/>
              </a:solidFill>
              <a:latin typeface="+mj-lt"/>
              <a:ea typeface="Open Sans" panose="020B0606030504020204" pitchFamily="34" charset="0"/>
              <a:cs typeface="Open Sans" panose="020B0606030504020204" pitchFamily="34" charset="0"/>
            </a:rPr>
            <a:t> </a:t>
          </a:r>
          <a:r>
            <a:rPr lang="hu-HU" sz="1600" b="1" kern="1200" dirty="0" err="1" smtClean="0">
              <a:solidFill>
                <a:schemeClr val="tx2"/>
              </a:solidFill>
              <a:latin typeface="+mj-lt"/>
              <a:ea typeface="Open Sans" panose="020B0606030504020204" pitchFamily="34" charset="0"/>
              <a:cs typeface="Open Sans" panose="020B0606030504020204" pitchFamily="34" charset="0"/>
            </a:rPr>
            <a:t>conclusions</a:t>
          </a:r>
          <a:r>
            <a:rPr lang="hu-HU" sz="1600" b="1" kern="1200" dirty="0" smtClean="0">
              <a:solidFill>
                <a:schemeClr val="tx2"/>
              </a:solidFill>
              <a:latin typeface="+mj-lt"/>
              <a:ea typeface="Open Sans" panose="020B0606030504020204" pitchFamily="34" charset="0"/>
              <a:cs typeface="Open Sans" panose="020B0606030504020204" pitchFamily="34" charset="0"/>
            </a:rPr>
            <a:t> </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r>
            <a:rPr lang="hu-HU" sz="1600" b="0" i="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Individual</a:t>
          </a:r>
          <a:r>
            <a:rPr lang="hu-HU" sz="1600" b="0" i="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i="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interviews</a:t>
          </a:r>
          <a:r>
            <a:rPr lang="hu-HU" sz="1600" b="0" i="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i="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Focus</a:t>
          </a:r>
          <a:r>
            <a:rPr lang="hu-HU" sz="1600" b="0" i="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i="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groups</a:t>
          </a:r>
          <a:r>
            <a:rPr lang="hu-HU" sz="1600" b="0" i="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endParaRPr lang="hu-HU" sz="1600" b="0" kern="1200" dirty="0">
            <a:solidFill>
              <a:schemeClr val="tx1">
                <a:lumMod val="65000"/>
                <a:lumOff val="35000"/>
              </a:schemeClr>
            </a:solidFill>
            <a:latin typeface="+mj-lt"/>
            <a:ea typeface="Open Sans" panose="020B0606030504020204" pitchFamily="34" charset="0"/>
            <a:cs typeface="Open Sans" panose="020B0606030504020204" pitchFamily="34" charset="0"/>
          </a:endParaRPr>
        </a:p>
      </dsp:txBody>
      <dsp:txXfrm>
        <a:off x="324458" y="1260565"/>
        <a:ext cx="4659942" cy="673330"/>
      </dsp:txXfrm>
    </dsp:sp>
    <dsp:sp modelId="{B60CF84D-2A88-4C69-9A38-065B2E751E8C}">
      <dsp:nvSpPr>
        <dsp:cNvPr id="0" name=""/>
        <dsp:cNvSpPr/>
      </dsp:nvSpPr>
      <dsp:spPr>
        <a:xfrm>
          <a:off x="0" y="2584323"/>
          <a:ext cx="6096000" cy="504000"/>
        </a:xfrm>
        <a:prstGeom prst="rect">
          <a:avLst/>
        </a:prstGeom>
        <a:solidFill>
          <a:schemeClr val="lt1">
            <a:hueOff val="0"/>
            <a:satOff val="0"/>
            <a:lumOff val="0"/>
            <a:alpha val="20000"/>
          </a:schemeClr>
        </a:solidFill>
        <a:ln w="25400" cap="flat" cmpd="sng" algn="ctr">
          <a:solidFill>
            <a:srgbClr val="21B7CF">
              <a:alpha val="30196"/>
            </a:srgbClr>
          </a:solidFill>
          <a:prstDash val="solid"/>
        </a:ln>
        <a:effectLst/>
      </dsp:spPr>
      <dsp:style>
        <a:lnRef idx="2">
          <a:scrgbClr r="0" g="0" b="0"/>
        </a:lnRef>
        <a:fillRef idx="1">
          <a:scrgbClr r="0" g="0" b="0"/>
        </a:fillRef>
        <a:effectRef idx="0">
          <a:scrgbClr r="0" g="0" b="0"/>
        </a:effectRef>
        <a:fontRef idx="minor"/>
      </dsp:style>
    </dsp:sp>
    <dsp:sp modelId="{6244FA43-13F2-419F-BE72-283C74747E7C}">
      <dsp:nvSpPr>
        <dsp:cNvPr id="0" name=""/>
        <dsp:cNvSpPr/>
      </dsp:nvSpPr>
      <dsp:spPr>
        <a:xfrm>
          <a:off x="288032" y="2304255"/>
          <a:ext cx="4267200" cy="590400"/>
        </a:xfrm>
        <a:prstGeom prst="round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hu-HU" sz="1600" b="1" kern="1200" dirty="0" err="1" smtClean="0">
              <a:solidFill>
                <a:schemeClr val="tx2"/>
              </a:solidFill>
              <a:latin typeface="+mj-lt"/>
              <a:ea typeface="Open Sans" panose="020B0606030504020204" pitchFamily="34" charset="0"/>
              <a:cs typeface="Open Sans" panose="020B0606030504020204" pitchFamily="34" charset="0"/>
            </a:rPr>
            <a:t>Step</a:t>
          </a:r>
          <a:r>
            <a:rPr lang="hu-HU" sz="1600" b="1" kern="1200" baseline="0" dirty="0" smtClean="0">
              <a:solidFill>
                <a:schemeClr val="tx2"/>
              </a:solidFill>
              <a:latin typeface="+mj-lt"/>
              <a:ea typeface="Open Sans" panose="020B0606030504020204" pitchFamily="34" charset="0"/>
              <a:cs typeface="Open Sans" panose="020B0606030504020204" pitchFamily="34" charset="0"/>
            </a:rPr>
            <a:t> 3: Good </a:t>
          </a:r>
          <a:r>
            <a:rPr lang="hu-HU" sz="1600" b="1" kern="1200" baseline="0" dirty="0" err="1" smtClean="0">
              <a:solidFill>
                <a:schemeClr val="tx2"/>
              </a:solidFill>
              <a:latin typeface="+mj-lt"/>
              <a:ea typeface="Open Sans" panose="020B0606030504020204" pitchFamily="34" charset="0"/>
              <a:cs typeface="Open Sans" panose="020B0606030504020204" pitchFamily="34" charset="0"/>
            </a:rPr>
            <a:t>practice</a:t>
          </a:r>
          <a:r>
            <a:rPr lang="hu-HU" sz="1600" b="1" kern="1200" baseline="0" dirty="0" smtClean="0">
              <a:solidFill>
                <a:schemeClr val="tx2"/>
              </a:solidFill>
              <a:latin typeface="+mj-lt"/>
              <a:ea typeface="Open Sans" panose="020B0606030504020204" pitchFamily="34" charset="0"/>
              <a:cs typeface="Open Sans" panose="020B0606030504020204" pitchFamily="34" charset="0"/>
            </a:rPr>
            <a:t> </a:t>
          </a:r>
          <a:r>
            <a:rPr lang="hu-HU" sz="1600" b="1" kern="1200" baseline="0" dirty="0" err="1" smtClean="0">
              <a:solidFill>
                <a:schemeClr val="tx2"/>
              </a:solidFill>
              <a:latin typeface="+mj-lt"/>
              <a:ea typeface="Open Sans" panose="020B0606030504020204" pitchFamily="34" charset="0"/>
              <a:cs typeface="Open Sans" panose="020B0606030504020204" pitchFamily="34" charset="0"/>
            </a:rPr>
            <a:t>collection</a:t>
          </a:r>
          <a:r>
            <a:rPr lang="hu-HU" sz="1600" b="1" kern="1200" baseline="0" dirty="0" smtClean="0">
              <a:solidFill>
                <a:schemeClr val="tx2"/>
              </a:solidFill>
              <a:latin typeface="+mj-lt"/>
              <a:ea typeface="Open Sans" panose="020B0606030504020204" pitchFamily="34" charset="0"/>
              <a:cs typeface="Open Sans" panose="020B0606030504020204" pitchFamily="34" charset="0"/>
            </a:rPr>
            <a:t> </a:t>
          </a:r>
          <a:r>
            <a:rPr lang="hu-HU" sz="1600" b="0" kern="1200" baseline="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r>
            <a:rPr lang="hu-HU" sz="1600" b="0" kern="1200" baseline="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bottom-up</a:t>
          </a:r>
          <a:r>
            <a:rPr lang="hu-HU" sz="1600" b="0" kern="1200" baseline="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endParaRPr lang="hu-HU" sz="1600" b="0" kern="1200" dirty="0">
            <a:solidFill>
              <a:schemeClr val="tx1">
                <a:lumMod val="65000"/>
                <a:lumOff val="35000"/>
              </a:schemeClr>
            </a:solidFill>
            <a:latin typeface="+mj-lt"/>
            <a:ea typeface="Open Sans" panose="020B0606030504020204" pitchFamily="34" charset="0"/>
            <a:cs typeface="Open Sans" panose="020B0606030504020204" pitchFamily="34" charset="0"/>
          </a:endParaRPr>
        </a:p>
      </dsp:txBody>
      <dsp:txXfrm>
        <a:off x="316853" y="2333076"/>
        <a:ext cx="4209558" cy="532758"/>
      </dsp:txXfrm>
    </dsp:sp>
    <dsp:sp modelId="{2C8A5B4E-A768-4793-BBE0-635D3AF6E621}">
      <dsp:nvSpPr>
        <dsp:cNvPr id="0" name=""/>
        <dsp:cNvSpPr/>
      </dsp:nvSpPr>
      <dsp:spPr>
        <a:xfrm>
          <a:off x="0" y="3653275"/>
          <a:ext cx="6096000" cy="504000"/>
        </a:xfrm>
        <a:prstGeom prst="rect">
          <a:avLst/>
        </a:prstGeom>
        <a:solidFill>
          <a:schemeClr val="lt1">
            <a:hueOff val="0"/>
            <a:satOff val="0"/>
            <a:lumOff val="0"/>
            <a:alpha val="20000"/>
          </a:schemeClr>
        </a:solidFill>
        <a:ln w="25400" cap="flat" cmpd="sng" algn="ctr">
          <a:solidFill>
            <a:srgbClr val="000099">
              <a:alpha val="30196"/>
            </a:srgbClr>
          </a:solidFill>
          <a:prstDash val="solid"/>
        </a:ln>
        <a:effectLst/>
      </dsp:spPr>
      <dsp:style>
        <a:lnRef idx="2">
          <a:scrgbClr r="0" g="0" b="0"/>
        </a:lnRef>
        <a:fillRef idx="1">
          <a:scrgbClr r="0" g="0" b="0"/>
        </a:fillRef>
        <a:effectRef idx="0">
          <a:scrgbClr r="0" g="0" b="0"/>
        </a:effectRef>
        <a:fontRef idx="minor"/>
      </dsp:style>
    </dsp:sp>
    <dsp:sp modelId="{06161CCC-64F2-4FE1-AE44-2E66F5973D4B}">
      <dsp:nvSpPr>
        <dsp:cNvPr id="0" name=""/>
        <dsp:cNvSpPr/>
      </dsp:nvSpPr>
      <dsp:spPr>
        <a:xfrm>
          <a:off x="304800" y="3196323"/>
          <a:ext cx="4699254" cy="752151"/>
        </a:xfrm>
        <a:prstGeom prst="roundRect">
          <a:avLst/>
        </a:prstGeom>
        <a:solidFill>
          <a:schemeClr val="bg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hu-HU" sz="1600" b="1" kern="1200" dirty="0" err="1" smtClean="0">
              <a:solidFill>
                <a:schemeClr val="tx2"/>
              </a:solidFill>
              <a:latin typeface="+mj-lt"/>
              <a:ea typeface="Open Sans" panose="020B0606030504020204" pitchFamily="34" charset="0"/>
              <a:cs typeface="Open Sans" panose="020B0606030504020204" pitchFamily="34" charset="0"/>
            </a:rPr>
            <a:t>Step</a:t>
          </a:r>
          <a:r>
            <a:rPr lang="hu-HU" sz="1600" b="1" kern="1200" dirty="0" smtClean="0">
              <a:solidFill>
                <a:schemeClr val="tx2"/>
              </a:solidFill>
              <a:latin typeface="+mj-lt"/>
              <a:ea typeface="Open Sans" panose="020B0606030504020204" pitchFamily="34" charset="0"/>
              <a:cs typeface="Open Sans" panose="020B0606030504020204" pitchFamily="34" charset="0"/>
            </a:rPr>
            <a:t> 4: </a:t>
          </a:r>
          <a:r>
            <a:rPr lang="hu-HU" sz="1600" b="1" kern="1200" dirty="0" err="1" smtClean="0">
              <a:solidFill>
                <a:schemeClr val="tx2"/>
              </a:solidFill>
              <a:latin typeface="+mj-lt"/>
              <a:ea typeface="Open Sans" panose="020B0606030504020204" pitchFamily="34" charset="0"/>
              <a:cs typeface="Open Sans" panose="020B0606030504020204" pitchFamily="34" charset="0"/>
            </a:rPr>
            <a:t>Qualitative</a:t>
          </a:r>
          <a:r>
            <a:rPr lang="hu-HU" sz="1600" b="1" kern="1200" dirty="0" smtClean="0">
              <a:solidFill>
                <a:schemeClr val="tx2"/>
              </a:solidFill>
              <a:latin typeface="+mj-lt"/>
              <a:ea typeface="Open Sans" panose="020B0606030504020204" pitchFamily="34" charset="0"/>
              <a:cs typeface="Open Sans" panose="020B0606030504020204" pitchFamily="34" charset="0"/>
            </a:rPr>
            <a:t> &amp; </a:t>
          </a:r>
          <a:r>
            <a:rPr lang="hu-HU" sz="1600" b="1" kern="1200" dirty="0" err="1" smtClean="0">
              <a:solidFill>
                <a:schemeClr val="tx2"/>
              </a:solidFill>
              <a:latin typeface="+mj-lt"/>
              <a:ea typeface="Open Sans" panose="020B0606030504020204" pitchFamily="34" charset="0"/>
              <a:cs typeface="Open Sans" panose="020B0606030504020204" pitchFamily="34" charset="0"/>
            </a:rPr>
            <a:t>quantitative</a:t>
          </a:r>
          <a:r>
            <a:rPr lang="hu-HU" sz="1600" b="1" kern="1200" dirty="0" smtClean="0">
              <a:solidFill>
                <a:schemeClr val="tx2"/>
              </a:solidFill>
              <a:latin typeface="+mj-lt"/>
              <a:ea typeface="Open Sans" panose="020B0606030504020204" pitchFamily="34" charset="0"/>
              <a:cs typeface="Open Sans" panose="020B0606030504020204" pitchFamily="34" charset="0"/>
            </a:rPr>
            <a:t> </a:t>
          </a:r>
          <a:r>
            <a:rPr lang="hu-HU" sz="1600" b="1" kern="1200" dirty="0" err="1" smtClean="0">
              <a:solidFill>
                <a:schemeClr val="tx2"/>
              </a:solidFill>
              <a:latin typeface="+mj-lt"/>
              <a:ea typeface="Open Sans" panose="020B0606030504020204" pitchFamily="34" charset="0"/>
              <a:cs typeface="Open Sans" panose="020B0606030504020204" pitchFamily="34" charset="0"/>
            </a:rPr>
            <a:t>explanatory</a:t>
          </a:r>
          <a:r>
            <a:rPr lang="hu-HU" sz="1600" b="1" kern="1200" dirty="0" smtClean="0">
              <a:solidFill>
                <a:schemeClr val="tx2"/>
              </a:solidFill>
              <a:latin typeface="+mj-lt"/>
              <a:ea typeface="Open Sans" panose="020B0606030504020204" pitchFamily="34" charset="0"/>
              <a:cs typeface="Open Sans" panose="020B0606030504020204" pitchFamily="34" charset="0"/>
            </a:rPr>
            <a:t> </a:t>
          </a:r>
          <a:r>
            <a:rPr lang="hu-HU" sz="1600" b="1" kern="1200" dirty="0" err="1" smtClean="0">
              <a:solidFill>
                <a:schemeClr val="tx2"/>
              </a:solidFill>
              <a:latin typeface="+mj-lt"/>
              <a:ea typeface="Open Sans" panose="020B0606030504020204" pitchFamily="34" charset="0"/>
              <a:cs typeface="Open Sans" panose="020B0606030504020204" pitchFamily="34" charset="0"/>
            </a:rPr>
            <a:t>research</a:t>
          </a:r>
          <a:r>
            <a:rPr lang="hu-HU" sz="1600" b="1" kern="1200" dirty="0" smtClean="0">
              <a:solidFill>
                <a:schemeClr val="tx2"/>
              </a:solidFill>
              <a:latin typeface="+mj-lt"/>
              <a:ea typeface="Open Sans" panose="020B0606030504020204" pitchFamily="34" charset="0"/>
              <a:cs typeface="Open Sans" panose="020B0606030504020204" pitchFamily="34" charset="0"/>
            </a:rPr>
            <a:t> </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definition</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of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indicators</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for</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comparison</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endParaRPr lang="hu-HU" sz="1600" b="0" kern="1200" dirty="0">
            <a:solidFill>
              <a:schemeClr val="tx1">
                <a:lumMod val="65000"/>
                <a:lumOff val="35000"/>
              </a:schemeClr>
            </a:solidFill>
            <a:latin typeface="+mj-lt"/>
            <a:ea typeface="Open Sans" panose="020B0606030504020204" pitchFamily="34" charset="0"/>
            <a:cs typeface="Open Sans" panose="020B0606030504020204" pitchFamily="34" charset="0"/>
          </a:endParaRPr>
        </a:p>
      </dsp:txBody>
      <dsp:txXfrm>
        <a:off x="341517" y="3233040"/>
        <a:ext cx="4625820" cy="678717"/>
      </dsp:txXfrm>
    </dsp:sp>
    <dsp:sp modelId="{7B382956-41A9-4B36-8195-C67042B44CA7}">
      <dsp:nvSpPr>
        <dsp:cNvPr id="0" name=""/>
        <dsp:cNvSpPr/>
      </dsp:nvSpPr>
      <dsp:spPr>
        <a:xfrm>
          <a:off x="0" y="4591265"/>
          <a:ext cx="6096000" cy="504000"/>
        </a:xfrm>
        <a:prstGeom prst="rect">
          <a:avLst/>
        </a:prstGeom>
        <a:solidFill>
          <a:schemeClr val="lt1">
            <a:hueOff val="0"/>
            <a:satOff val="0"/>
            <a:lumOff val="0"/>
            <a:alpha val="20000"/>
          </a:schemeClr>
        </a:solidFill>
        <a:ln w="25400" cap="flat" cmpd="sng" algn="ctr">
          <a:solidFill>
            <a:srgbClr val="FFCC00">
              <a:alpha val="30196"/>
            </a:srgbClr>
          </a:solidFill>
          <a:prstDash val="solid"/>
        </a:ln>
        <a:effectLst/>
      </dsp:spPr>
      <dsp:style>
        <a:lnRef idx="2">
          <a:scrgbClr r="0" g="0" b="0"/>
        </a:lnRef>
        <a:fillRef idx="1">
          <a:scrgbClr r="0" g="0" b="0"/>
        </a:fillRef>
        <a:effectRef idx="0">
          <a:scrgbClr r="0" g="0" b="0"/>
        </a:effectRef>
        <a:fontRef idx="minor"/>
      </dsp:style>
    </dsp:sp>
    <dsp:sp modelId="{3D782E8F-D74A-49F8-BBED-1A6FE0CC92BB}">
      <dsp:nvSpPr>
        <dsp:cNvPr id="0" name=""/>
        <dsp:cNvSpPr/>
      </dsp:nvSpPr>
      <dsp:spPr>
        <a:xfrm>
          <a:off x="288032" y="4290633"/>
          <a:ext cx="5358451" cy="621189"/>
        </a:xfrm>
        <a:prstGeom prst="roundRect">
          <a:avLst/>
        </a:prstGeom>
        <a:solidFill>
          <a:schemeClr val="bg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hu-HU" sz="1600" b="1" kern="1200" dirty="0" err="1" smtClean="0">
              <a:solidFill>
                <a:schemeClr val="tx2"/>
              </a:solidFill>
              <a:latin typeface="+mj-lt"/>
              <a:ea typeface="Open Sans" panose="020B0606030504020204" pitchFamily="34" charset="0"/>
              <a:cs typeface="Open Sans" panose="020B0606030504020204" pitchFamily="34" charset="0"/>
            </a:rPr>
            <a:t>Step</a:t>
          </a:r>
          <a:r>
            <a:rPr lang="hu-HU" sz="1600" b="1" kern="1200" dirty="0" smtClean="0">
              <a:solidFill>
                <a:schemeClr val="tx2"/>
              </a:solidFill>
              <a:latin typeface="+mj-lt"/>
              <a:ea typeface="Open Sans" panose="020B0606030504020204" pitchFamily="34" charset="0"/>
              <a:cs typeface="Open Sans" panose="020B0606030504020204" pitchFamily="34" charset="0"/>
            </a:rPr>
            <a:t> 5: </a:t>
          </a:r>
          <a:r>
            <a:rPr lang="hu-HU" sz="1600" b="1" kern="1200" dirty="0" err="1" smtClean="0">
              <a:solidFill>
                <a:schemeClr val="tx2"/>
              </a:solidFill>
              <a:latin typeface="+mj-lt"/>
              <a:ea typeface="Open Sans" panose="020B0606030504020204" pitchFamily="34" charset="0"/>
              <a:cs typeface="Open Sans" panose="020B0606030504020204" pitchFamily="34" charset="0"/>
            </a:rPr>
            <a:t>Conclusions</a:t>
          </a:r>
          <a:r>
            <a:rPr lang="hu-HU" sz="1600" b="1" kern="1200" dirty="0" smtClean="0">
              <a:solidFill>
                <a:schemeClr val="tx2"/>
              </a:solidFill>
              <a:latin typeface="+mj-lt"/>
              <a:ea typeface="Open Sans" panose="020B0606030504020204" pitchFamily="34" charset="0"/>
              <a:cs typeface="Open Sans" panose="020B0606030504020204" pitchFamily="34" charset="0"/>
            </a:rPr>
            <a:t> and </a:t>
          </a:r>
          <a:r>
            <a:rPr lang="hu-HU" sz="1600" b="1" kern="1200" dirty="0" err="1" smtClean="0">
              <a:solidFill>
                <a:schemeClr val="tx2"/>
              </a:solidFill>
              <a:latin typeface="+mj-lt"/>
              <a:ea typeface="Open Sans" panose="020B0606030504020204" pitchFamily="34" charset="0"/>
              <a:cs typeface="Open Sans" panose="020B0606030504020204" pitchFamily="34" charset="0"/>
            </a:rPr>
            <a:t>pairing</a:t>
          </a:r>
          <a:r>
            <a:rPr lang="hu-HU" sz="1600" b="1" kern="1200" dirty="0" smtClean="0">
              <a:solidFill>
                <a:schemeClr val="tx2"/>
              </a:solidFill>
              <a:latin typeface="+mj-lt"/>
              <a:ea typeface="Open Sans" panose="020B0606030504020204" pitchFamily="34" charset="0"/>
              <a:cs typeface="Open Sans" panose="020B0606030504020204" pitchFamily="34" charset="0"/>
            </a:rPr>
            <a:t> of </a:t>
          </a:r>
          <a:r>
            <a:rPr lang="hu-HU" sz="1600" b="1" kern="1200" dirty="0" err="1" smtClean="0">
              <a:solidFill>
                <a:schemeClr val="tx2"/>
              </a:solidFill>
              <a:latin typeface="+mj-lt"/>
              <a:ea typeface="Open Sans" panose="020B0606030504020204" pitchFamily="34" charset="0"/>
              <a:cs typeface="Open Sans" panose="020B0606030504020204" pitchFamily="34" charset="0"/>
            </a:rPr>
            <a:t>regions</a:t>
          </a:r>
          <a:r>
            <a:rPr lang="hu-HU" sz="1600" b="1" kern="1200" dirty="0" smtClean="0">
              <a:solidFill>
                <a:schemeClr val="tx2"/>
              </a:solidFill>
              <a:latin typeface="+mj-lt"/>
              <a:ea typeface="Open Sans" panose="020B0606030504020204" pitchFamily="34" charset="0"/>
              <a:cs typeface="Open Sans" panose="020B0606030504020204" pitchFamily="34" charset="0"/>
            </a:rPr>
            <a:t> </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visualization</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via</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spiderweb</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r>
            <a:rPr lang="hu-HU" sz="1600" b="0" kern="12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charts</a:t>
          </a:r>
          <a:r>
            <a:rPr lang="hu-HU" sz="1600" b="0" kern="1200" dirty="0" smtClean="0">
              <a:solidFill>
                <a:schemeClr val="tx1">
                  <a:lumMod val="65000"/>
                  <a:lumOff val="35000"/>
                </a:schemeClr>
              </a:solidFill>
              <a:latin typeface="+mj-lt"/>
              <a:ea typeface="Open Sans" panose="020B0606030504020204" pitchFamily="34" charset="0"/>
              <a:cs typeface="Open Sans" panose="020B0606030504020204" pitchFamily="34" charset="0"/>
            </a:rPr>
            <a:t>) </a:t>
          </a:r>
          <a:endParaRPr lang="hu-HU" sz="1600" b="0" kern="1200" dirty="0">
            <a:solidFill>
              <a:schemeClr val="tx1">
                <a:lumMod val="65000"/>
                <a:lumOff val="35000"/>
              </a:schemeClr>
            </a:solidFill>
            <a:latin typeface="+mj-lt"/>
            <a:ea typeface="Open Sans" panose="020B0606030504020204" pitchFamily="34" charset="0"/>
            <a:cs typeface="Open Sans" panose="020B0606030504020204" pitchFamily="34" charset="0"/>
          </a:endParaRPr>
        </a:p>
      </dsp:txBody>
      <dsp:txXfrm>
        <a:off x="318356" y="4320957"/>
        <a:ext cx="5297803" cy="560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5357B-FECB-42DC-8B8B-27EC5E431D59}">
      <dsp:nvSpPr>
        <dsp:cNvPr id="0" name=""/>
        <dsp:cNvSpPr/>
      </dsp:nvSpPr>
      <dsp:spPr>
        <a:xfrm rot="5400000">
          <a:off x="5028197" y="-1855726"/>
          <a:ext cx="1303586" cy="534587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hu-HU" sz="1400" b="0" kern="1200" dirty="0" err="1" smtClean="0">
              <a:latin typeface="+mj-lt"/>
              <a:ea typeface="Open Sans" panose="020B0606030504020204" pitchFamily="34" charset="0"/>
              <a:cs typeface="Open Sans" panose="020B0606030504020204" pitchFamily="34" charset="0"/>
            </a:rPr>
            <a:t>Legal</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definition</a:t>
          </a:r>
          <a:r>
            <a:rPr lang="hu-HU" sz="1400" b="0" kern="1200" dirty="0" smtClean="0">
              <a:latin typeface="+mj-lt"/>
              <a:ea typeface="Open Sans" panose="020B0606030504020204" pitchFamily="34" charset="0"/>
              <a:cs typeface="Open Sans" panose="020B0606030504020204" pitchFamily="34" charset="0"/>
            </a:rPr>
            <a:t> (non profit, </a:t>
          </a:r>
          <a:r>
            <a:rPr lang="hu-HU" sz="1400" b="0" kern="1200" dirty="0" err="1" smtClean="0">
              <a:latin typeface="+mj-lt"/>
              <a:ea typeface="Open Sans" panose="020B0606030504020204" pitchFamily="34" charset="0"/>
              <a:cs typeface="Open Sans" panose="020B0606030504020204" pitchFamily="34" charset="0"/>
            </a:rPr>
            <a:t>for</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profit</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hybrid</a:t>
          </a:r>
          <a:r>
            <a:rPr lang="hu-HU" sz="1400" b="0" kern="1200" dirty="0" smtClean="0">
              <a:latin typeface="+mj-lt"/>
              <a:ea typeface="Open Sans" panose="020B0606030504020204" pitchFamily="34" charset="0"/>
              <a:cs typeface="Open Sans" panose="020B0606030504020204" pitchFamily="34" charset="0"/>
            </a:rPr>
            <a:t> business </a:t>
          </a:r>
          <a:r>
            <a:rPr lang="hu-HU" sz="1400" b="0" kern="1200" dirty="0" err="1" smtClean="0">
              <a:latin typeface="+mj-lt"/>
              <a:ea typeface="Open Sans" panose="020B0606030504020204" pitchFamily="34" charset="0"/>
              <a:cs typeface="Open Sans" panose="020B0606030504020204" pitchFamily="34" charset="0"/>
            </a:rPr>
            <a:t>models</a:t>
          </a:r>
          <a:r>
            <a:rPr lang="hu-HU" sz="1400" b="0" kern="1200" dirty="0" smtClean="0">
              <a:latin typeface="+mj-lt"/>
              <a:ea typeface="Open Sans" panose="020B0606030504020204" pitchFamily="34" charset="0"/>
              <a:cs typeface="Open Sans" panose="020B0606030504020204" pitchFamily="34" charset="0"/>
            </a:rPr>
            <a:t>)</a:t>
          </a:r>
          <a:endParaRPr lang="hu-HU" sz="1400" kern="1200" dirty="0">
            <a:latin typeface="+mj-lt"/>
          </a:endParaRPr>
        </a:p>
        <a:p>
          <a:pPr marL="114300" lvl="1" indent="-114300" algn="l" defTabSz="622300">
            <a:lnSpc>
              <a:spcPct val="90000"/>
            </a:lnSpc>
            <a:spcBef>
              <a:spcPct val="0"/>
            </a:spcBef>
            <a:spcAft>
              <a:spcPct val="15000"/>
            </a:spcAft>
            <a:buChar char="••"/>
          </a:pPr>
          <a:r>
            <a:rPr lang="hu-HU" sz="1400" b="0" kern="1200" dirty="0" err="1" smtClean="0">
              <a:latin typeface="+mj-lt"/>
              <a:ea typeface="Open Sans" panose="020B0606030504020204" pitchFamily="34" charset="0"/>
              <a:cs typeface="Open Sans" panose="020B0606030504020204" pitchFamily="34" charset="0"/>
            </a:rPr>
            <a:t>Sectoral</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characteristics</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primary</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secondary</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tertiary</a:t>
          </a:r>
          <a:r>
            <a:rPr lang="hu-HU" sz="1400" b="0" kern="1200" dirty="0" smtClean="0">
              <a:latin typeface="+mj-lt"/>
              <a:ea typeface="Open Sans" panose="020B0606030504020204" pitchFamily="34" charset="0"/>
              <a:cs typeface="Open Sans" panose="020B0606030504020204" pitchFamily="34" charset="0"/>
            </a:rPr>
            <a:t>),</a:t>
          </a:r>
        </a:p>
        <a:p>
          <a:pPr marL="114300" lvl="1" indent="-114300" algn="l" defTabSz="622300">
            <a:lnSpc>
              <a:spcPct val="90000"/>
            </a:lnSpc>
            <a:spcBef>
              <a:spcPct val="0"/>
            </a:spcBef>
            <a:spcAft>
              <a:spcPct val="15000"/>
            </a:spcAft>
            <a:buChar char="••"/>
          </a:pPr>
          <a:r>
            <a:rPr lang="hu-HU" sz="1400" b="0" kern="1200" dirty="0" err="1" smtClean="0">
              <a:latin typeface="+mj-lt"/>
              <a:ea typeface="Open Sans" panose="020B0606030504020204" pitchFamily="34" charset="0"/>
              <a:cs typeface="Open Sans" panose="020B0606030504020204" pitchFamily="34" charset="0"/>
            </a:rPr>
            <a:t>Lifecycle</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stage</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early-stage</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investment-ready</a:t>
          </a:r>
          <a:r>
            <a:rPr lang="hu-HU" sz="1400" b="0" kern="1200" dirty="0" smtClean="0">
              <a:latin typeface="+mj-lt"/>
              <a:ea typeface="Open Sans" panose="020B0606030504020204" pitchFamily="34" charset="0"/>
              <a:cs typeface="Open Sans" panose="020B0606030504020204" pitchFamily="34" charset="0"/>
            </a:rPr>
            <a:t>),</a:t>
          </a:r>
        </a:p>
        <a:p>
          <a:pPr marL="114300" lvl="1" indent="-114300" algn="l" defTabSz="622300">
            <a:lnSpc>
              <a:spcPct val="90000"/>
            </a:lnSpc>
            <a:spcBef>
              <a:spcPct val="0"/>
            </a:spcBef>
            <a:spcAft>
              <a:spcPct val="15000"/>
            </a:spcAft>
            <a:buChar char="••"/>
          </a:pPr>
          <a:r>
            <a:rPr lang="hu-HU" sz="1400" b="0" kern="1200" dirty="0" err="1" smtClean="0">
              <a:latin typeface="+mj-lt"/>
              <a:ea typeface="Open Sans" panose="020B0606030504020204" pitchFamily="34" charset="0"/>
              <a:cs typeface="Open Sans" panose="020B0606030504020204" pitchFamily="34" charset="0"/>
            </a:rPr>
            <a:t>Ecosystem</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enablers</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seeds</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developing</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mature</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declining</a:t>
          </a:r>
          <a:r>
            <a:rPr lang="hu-HU" sz="1400" b="0" kern="1200" dirty="0" smtClean="0">
              <a:latin typeface="+mj-lt"/>
              <a:ea typeface="Open Sans" panose="020B0606030504020204" pitchFamily="34" charset="0"/>
              <a:cs typeface="Open Sans" panose="020B0606030504020204" pitchFamily="34" charset="0"/>
            </a:rPr>
            <a:t>),</a:t>
          </a:r>
        </a:p>
        <a:p>
          <a:pPr marL="114300" lvl="1" indent="-114300" algn="l" defTabSz="622300">
            <a:lnSpc>
              <a:spcPct val="90000"/>
            </a:lnSpc>
            <a:spcBef>
              <a:spcPct val="0"/>
            </a:spcBef>
            <a:spcAft>
              <a:spcPct val="15000"/>
            </a:spcAft>
            <a:buChar char="••"/>
          </a:pPr>
          <a:r>
            <a:rPr lang="hu-HU" sz="1400" b="0" kern="1200" dirty="0" err="1" smtClean="0">
              <a:latin typeface="+mj-lt"/>
              <a:ea typeface="Open Sans" panose="020B0606030504020204" pitchFamily="34" charset="0"/>
              <a:cs typeface="Open Sans" panose="020B0606030504020204" pitchFamily="34" charset="0"/>
            </a:rPr>
            <a:t>Opportunities</a:t>
          </a:r>
          <a:r>
            <a:rPr lang="hu-HU" sz="1400" b="0" kern="1200" dirty="0" smtClean="0">
              <a:latin typeface="+mj-lt"/>
              <a:ea typeface="Open Sans" panose="020B0606030504020204" pitchFamily="34" charset="0"/>
              <a:cs typeface="Open Sans" panose="020B0606030504020204" pitchFamily="34" charset="0"/>
            </a:rPr>
            <a:t> and </a:t>
          </a:r>
          <a:r>
            <a:rPr lang="hu-HU" sz="1400" b="0" kern="1200" dirty="0" err="1" smtClean="0">
              <a:latin typeface="+mj-lt"/>
              <a:ea typeface="Open Sans" panose="020B0606030504020204" pitchFamily="34" charset="0"/>
              <a:cs typeface="Open Sans" panose="020B0606030504020204" pitchFamily="34" charset="0"/>
            </a:rPr>
            <a:t>barriers</a:t>
          </a:r>
          <a:endParaRPr lang="hu-HU" sz="1400" b="0" kern="1200" dirty="0" smtClean="0">
            <a:latin typeface="+mj-lt"/>
            <a:ea typeface="Open Sans" panose="020B0606030504020204" pitchFamily="34" charset="0"/>
            <a:cs typeface="Open Sans" panose="020B0606030504020204" pitchFamily="34" charset="0"/>
          </a:endParaRPr>
        </a:p>
      </dsp:txBody>
      <dsp:txXfrm rot="-5400000">
        <a:off x="3007054" y="229053"/>
        <a:ext cx="5282237" cy="1176314"/>
      </dsp:txXfrm>
    </dsp:sp>
    <dsp:sp modelId="{A9AA8582-57C3-48A7-B043-C21E2A9F2E5A}">
      <dsp:nvSpPr>
        <dsp:cNvPr id="0" name=""/>
        <dsp:cNvSpPr/>
      </dsp:nvSpPr>
      <dsp:spPr>
        <a:xfrm>
          <a:off x="0" y="2468"/>
          <a:ext cx="3007054" cy="16294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u-HU" sz="2000" b="1" kern="1200" dirty="0" err="1" smtClean="0">
              <a:latin typeface="+mj-lt"/>
              <a:ea typeface="Open Sans" panose="020B0606030504020204" pitchFamily="34" charset="0"/>
              <a:cs typeface="Open Sans" panose="020B0606030504020204" pitchFamily="34" charset="0"/>
            </a:rPr>
            <a:t>Well-functioning</a:t>
          </a:r>
          <a:r>
            <a:rPr lang="hu-HU" sz="2000" b="1" kern="1200" dirty="0" smtClean="0">
              <a:latin typeface="+mj-lt"/>
              <a:ea typeface="Open Sans" panose="020B0606030504020204" pitchFamily="34" charset="0"/>
              <a:cs typeface="Open Sans" panose="020B0606030504020204" pitchFamily="34" charset="0"/>
            </a:rPr>
            <a:t> </a:t>
          </a:r>
          <a:r>
            <a:rPr lang="hu-HU" sz="2000" b="1" kern="1200" dirty="0" err="1" smtClean="0">
              <a:latin typeface="+mj-lt"/>
              <a:ea typeface="Open Sans" panose="020B0606030504020204" pitchFamily="34" charset="0"/>
              <a:cs typeface="Open Sans" panose="020B0606030504020204" pitchFamily="34" charset="0"/>
            </a:rPr>
            <a:t>ecosystem</a:t>
          </a:r>
          <a:endParaRPr lang="hu-HU" sz="2000" b="1" kern="1200" dirty="0" smtClean="0">
            <a:latin typeface="+mj-lt"/>
            <a:ea typeface="Open Sans" panose="020B0606030504020204" pitchFamily="34" charset="0"/>
            <a:cs typeface="Open Sans" panose="020B0606030504020204" pitchFamily="34" charset="0"/>
          </a:endParaRPr>
        </a:p>
        <a:p>
          <a:pPr lvl="0" algn="ctr" defTabSz="889000">
            <a:lnSpc>
              <a:spcPct val="90000"/>
            </a:lnSpc>
            <a:spcBef>
              <a:spcPct val="0"/>
            </a:spcBef>
            <a:spcAft>
              <a:spcPct val="35000"/>
            </a:spcAft>
          </a:pPr>
          <a:r>
            <a:rPr lang="hu-HU" sz="2000" b="1" kern="1200" dirty="0" smtClean="0">
              <a:latin typeface="+mj-lt"/>
              <a:ea typeface="Open Sans" panose="020B0606030504020204" pitchFamily="34" charset="0"/>
              <a:cs typeface="Open Sans" panose="020B0606030504020204" pitchFamily="34" charset="0"/>
            </a:rPr>
            <a:t>(a)</a:t>
          </a:r>
          <a:endParaRPr lang="hu-HU" sz="2000" b="1" kern="1200" dirty="0">
            <a:latin typeface="+mj-lt"/>
          </a:endParaRPr>
        </a:p>
      </dsp:txBody>
      <dsp:txXfrm>
        <a:off x="79545" y="82013"/>
        <a:ext cx="2847964" cy="1470393"/>
      </dsp:txXfrm>
    </dsp:sp>
    <dsp:sp modelId="{8E797A56-18F7-428C-9FEF-C5B55BFA4A78}">
      <dsp:nvSpPr>
        <dsp:cNvPr id="0" name=""/>
        <dsp:cNvSpPr/>
      </dsp:nvSpPr>
      <dsp:spPr>
        <a:xfrm rot="5400000">
          <a:off x="5028197" y="-144768"/>
          <a:ext cx="1303586" cy="5345873"/>
        </a:xfrm>
        <a:prstGeom prst="round2SameRect">
          <a:avLst/>
        </a:prstGeom>
        <a:solidFill>
          <a:schemeClr val="accent4">
            <a:tint val="40000"/>
            <a:alpha val="90000"/>
            <a:hueOff val="1386666"/>
            <a:satOff val="-13457"/>
            <a:lumOff val="-1633"/>
            <a:alphaOff val="0"/>
          </a:schemeClr>
        </a:solidFill>
        <a:ln w="25400" cap="flat" cmpd="sng" algn="ctr">
          <a:solidFill>
            <a:schemeClr val="accent4">
              <a:tint val="40000"/>
              <a:alpha val="90000"/>
              <a:hueOff val="1386666"/>
              <a:satOff val="-13457"/>
              <a:lumOff val="-16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hu-HU" sz="1400" b="0" kern="1200" dirty="0" smtClean="0">
              <a:latin typeface="+mj-lt"/>
              <a:ea typeface="Open Sans" panose="020B0606030504020204" pitchFamily="34" charset="0"/>
              <a:cs typeface="Open Sans" panose="020B0606030504020204" pitchFamily="34" charset="0"/>
            </a:rPr>
            <a:t>Access </a:t>
          </a:r>
          <a:r>
            <a:rPr lang="hu-HU" sz="1400" b="0" kern="1200" dirty="0" err="1" smtClean="0">
              <a:latin typeface="+mj-lt"/>
              <a:ea typeface="Open Sans" panose="020B0606030504020204" pitchFamily="34" charset="0"/>
              <a:cs typeface="Open Sans" panose="020B0606030504020204" pitchFamily="34" charset="0"/>
            </a:rPr>
            <a:t>to</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finance</a:t>
          </a:r>
          <a:endParaRPr lang="hu-HU" sz="1400" kern="1200" dirty="0">
            <a:latin typeface="+mj-lt"/>
          </a:endParaRPr>
        </a:p>
        <a:p>
          <a:pPr marL="114300" lvl="1" indent="-114300" algn="l" defTabSz="622300">
            <a:lnSpc>
              <a:spcPct val="90000"/>
            </a:lnSpc>
            <a:spcBef>
              <a:spcPct val="0"/>
            </a:spcBef>
            <a:spcAft>
              <a:spcPct val="15000"/>
            </a:spcAft>
            <a:buChar char="••"/>
          </a:pPr>
          <a:r>
            <a:rPr lang="hu-HU" sz="1400" b="0" kern="1200" dirty="0" smtClean="0">
              <a:latin typeface="+mj-lt"/>
              <a:ea typeface="Open Sans" panose="020B0606030504020204" pitchFamily="34" charset="0"/>
              <a:cs typeface="Open Sans" panose="020B0606030504020204" pitchFamily="34" charset="0"/>
            </a:rPr>
            <a:t>Access </a:t>
          </a:r>
          <a:r>
            <a:rPr lang="hu-HU" sz="1400" b="0" kern="1200" dirty="0" err="1" smtClean="0">
              <a:latin typeface="+mj-lt"/>
              <a:ea typeface="Open Sans" panose="020B0606030504020204" pitchFamily="34" charset="0"/>
              <a:cs typeface="Open Sans" panose="020B0606030504020204" pitchFamily="34" charset="0"/>
            </a:rPr>
            <a:t>to</a:t>
          </a:r>
          <a:r>
            <a:rPr lang="hu-HU" sz="1400" b="0" kern="1200" dirty="0" smtClean="0">
              <a:latin typeface="+mj-lt"/>
              <a:ea typeface="Open Sans" panose="020B0606030504020204" pitchFamily="34" charset="0"/>
              <a:cs typeface="Open Sans" panose="020B0606030504020204" pitchFamily="34" charset="0"/>
            </a:rPr>
            <a:t> market</a:t>
          </a:r>
        </a:p>
        <a:p>
          <a:pPr marL="114300" lvl="1" indent="-114300" algn="l" defTabSz="622300">
            <a:lnSpc>
              <a:spcPct val="90000"/>
            </a:lnSpc>
            <a:spcBef>
              <a:spcPct val="0"/>
            </a:spcBef>
            <a:spcAft>
              <a:spcPct val="15000"/>
            </a:spcAft>
            <a:buChar char="••"/>
          </a:pPr>
          <a:r>
            <a:rPr lang="hu-HU" sz="1400" b="0" kern="1200" smtClean="0">
              <a:latin typeface="+mj-lt"/>
              <a:ea typeface="Open Sans" panose="020B0606030504020204" pitchFamily="34" charset="0"/>
              <a:cs typeface="Open Sans" panose="020B0606030504020204" pitchFamily="34" charset="0"/>
            </a:rPr>
            <a:t>Skills enhancement</a:t>
          </a:r>
          <a:endParaRPr lang="hu-HU" sz="1400" b="0" kern="1200" dirty="0" smtClean="0">
            <a:latin typeface="+mj-lt"/>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hu-HU" sz="1400" b="0" kern="1200" smtClean="0">
              <a:latin typeface="+mj-lt"/>
              <a:ea typeface="Open Sans" panose="020B0606030504020204" pitchFamily="34" charset="0"/>
              <a:cs typeface="Open Sans" panose="020B0606030504020204" pitchFamily="34" charset="0"/>
            </a:rPr>
            <a:t>Internationalization</a:t>
          </a:r>
          <a:endParaRPr lang="hu-HU" sz="1400" b="0" kern="1200" dirty="0" smtClean="0">
            <a:latin typeface="+mj-lt"/>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hu-HU" sz="1400" b="0" kern="1200" dirty="0" err="1" smtClean="0">
              <a:latin typeface="+mj-lt"/>
              <a:ea typeface="Open Sans" panose="020B0606030504020204" pitchFamily="34" charset="0"/>
              <a:cs typeface="Open Sans" panose="020B0606030504020204" pitchFamily="34" charset="0"/>
            </a:rPr>
            <a:t>Capacity-building</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e.g</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networking</a:t>
          </a:r>
          <a:r>
            <a:rPr lang="hu-HU" sz="1400" b="0" kern="1200" dirty="0" smtClean="0">
              <a:latin typeface="+mj-lt"/>
              <a:ea typeface="Open Sans" panose="020B0606030504020204" pitchFamily="34" charset="0"/>
              <a:cs typeface="Open Sans" panose="020B0606030504020204" pitchFamily="34" charset="0"/>
            </a:rPr>
            <a:t>)</a:t>
          </a:r>
        </a:p>
      </dsp:txBody>
      <dsp:txXfrm rot="-5400000">
        <a:off x="3007054" y="1940011"/>
        <a:ext cx="5282237" cy="1176314"/>
      </dsp:txXfrm>
    </dsp:sp>
    <dsp:sp modelId="{30226E09-1641-42B0-BAB5-A59D122340E3}">
      <dsp:nvSpPr>
        <dsp:cNvPr id="0" name=""/>
        <dsp:cNvSpPr/>
      </dsp:nvSpPr>
      <dsp:spPr>
        <a:xfrm>
          <a:off x="0" y="1713426"/>
          <a:ext cx="3007054" cy="1629483"/>
        </a:xfrm>
        <a:prstGeom prst="roundRect">
          <a:avLst/>
        </a:prstGeom>
        <a:solidFill>
          <a:schemeClr val="accent4">
            <a:hueOff val="1551719"/>
            <a:satOff val="13750"/>
            <a:lumOff val="-8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u-HU" sz="2000" b="1" kern="1200" dirty="0" smtClean="0">
              <a:latin typeface="+mj-lt"/>
              <a:ea typeface="Open Sans" panose="020B0606030504020204" pitchFamily="34" charset="0"/>
              <a:cs typeface="Open Sans" panose="020B0606030504020204" pitchFamily="34" charset="0"/>
            </a:rPr>
            <a:t>Policy </a:t>
          </a:r>
          <a:r>
            <a:rPr lang="hu-HU" sz="2000" b="1" kern="1200" dirty="0" err="1" smtClean="0">
              <a:latin typeface="+mj-lt"/>
              <a:ea typeface="Open Sans" panose="020B0606030504020204" pitchFamily="34" charset="0"/>
              <a:cs typeface="Open Sans" panose="020B0606030504020204" pitchFamily="34" charset="0"/>
            </a:rPr>
            <a:t>niches</a:t>
          </a:r>
          <a:r>
            <a:rPr lang="hu-HU" sz="2000" b="1" kern="1200" dirty="0" smtClean="0">
              <a:latin typeface="+mj-lt"/>
              <a:ea typeface="Open Sans" panose="020B0606030504020204" pitchFamily="34" charset="0"/>
              <a:cs typeface="Open Sans" panose="020B0606030504020204" pitchFamily="34" charset="0"/>
            </a:rPr>
            <a:t> in </a:t>
          </a:r>
          <a:r>
            <a:rPr lang="hu-HU" sz="2000" b="1" kern="1200" dirty="0" err="1" smtClean="0">
              <a:latin typeface="+mj-lt"/>
              <a:ea typeface="Open Sans" panose="020B0606030504020204" pitchFamily="34" charset="0"/>
              <a:cs typeface="Open Sans" panose="020B0606030504020204" pitchFamily="34" charset="0"/>
            </a:rPr>
            <a:t>vertical</a:t>
          </a:r>
          <a:r>
            <a:rPr lang="hu-HU" sz="2000" b="1" kern="1200" dirty="0" smtClean="0">
              <a:latin typeface="+mj-lt"/>
              <a:ea typeface="Open Sans" panose="020B0606030504020204" pitchFamily="34" charset="0"/>
              <a:cs typeface="Open Sans" panose="020B0606030504020204" pitchFamily="34" charset="0"/>
            </a:rPr>
            <a:t> and </a:t>
          </a:r>
          <a:r>
            <a:rPr lang="hu-HU" sz="2000" b="1" kern="1200" dirty="0" err="1" smtClean="0">
              <a:latin typeface="+mj-lt"/>
              <a:ea typeface="Open Sans" panose="020B0606030504020204" pitchFamily="34" charset="0"/>
              <a:cs typeface="Open Sans" panose="020B0606030504020204" pitchFamily="34" charset="0"/>
            </a:rPr>
            <a:t>horizontal</a:t>
          </a:r>
          <a:r>
            <a:rPr lang="hu-HU" sz="2000" b="1" kern="1200" dirty="0" smtClean="0">
              <a:latin typeface="+mj-lt"/>
              <a:ea typeface="Open Sans" panose="020B0606030504020204" pitchFamily="34" charset="0"/>
              <a:cs typeface="Open Sans" panose="020B0606030504020204" pitchFamily="34" charset="0"/>
            </a:rPr>
            <a:t> </a:t>
          </a:r>
          <a:r>
            <a:rPr lang="hu-HU" sz="2000" b="1" kern="1200" dirty="0" err="1" smtClean="0">
              <a:latin typeface="+mj-lt"/>
              <a:ea typeface="Open Sans" panose="020B0606030504020204" pitchFamily="34" charset="0"/>
              <a:cs typeface="Open Sans" panose="020B0606030504020204" pitchFamily="34" charset="0"/>
            </a:rPr>
            <a:t>policies</a:t>
          </a:r>
          <a:endParaRPr lang="hu-HU" sz="2000" b="1" kern="1200" dirty="0" smtClean="0">
            <a:latin typeface="+mj-lt"/>
            <a:ea typeface="Open Sans" panose="020B0606030504020204" pitchFamily="34" charset="0"/>
            <a:cs typeface="Open Sans" panose="020B0606030504020204" pitchFamily="34" charset="0"/>
          </a:endParaRPr>
        </a:p>
        <a:p>
          <a:pPr lvl="0" algn="ctr" defTabSz="889000">
            <a:lnSpc>
              <a:spcPct val="90000"/>
            </a:lnSpc>
            <a:spcBef>
              <a:spcPct val="0"/>
            </a:spcBef>
            <a:spcAft>
              <a:spcPct val="35000"/>
            </a:spcAft>
          </a:pPr>
          <a:r>
            <a:rPr lang="hu-HU" sz="2000" b="1" kern="1200" dirty="0" smtClean="0">
              <a:latin typeface="+mj-lt"/>
              <a:ea typeface="Open Sans" panose="020B0606030504020204" pitchFamily="34" charset="0"/>
              <a:cs typeface="Open Sans" panose="020B0606030504020204" pitchFamily="34" charset="0"/>
            </a:rPr>
            <a:t>(b)</a:t>
          </a:r>
          <a:endParaRPr lang="hu-HU" sz="2000" b="1" kern="1200" dirty="0">
            <a:latin typeface="+mj-lt"/>
          </a:endParaRPr>
        </a:p>
      </dsp:txBody>
      <dsp:txXfrm>
        <a:off x="79545" y="1792971"/>
        <a:ext cx="2847964" cy="1470393"/>
      </dsp:txXfrm>
    </dsp:sp>
    <dsp:sp modelId="{D3594812-4628-42E5-A04F-1F0FDAB09F6D}">
      <dsp:nvSpPr>
        <dsp:cNvPr id="0" name=""/>
        <dsp:cNvSpPr/>
      </dsp:nvSpPr>
      <dsp:spPr>
        <a:xfrm rot="5400000">
          <a:off x="5028197" y="1523026"/>
          <a:ext cx="1303586" cy="5345873"/>
        </a:xfrm>
        <a:prstGeom prst="round2SameRect">
          <a:avLst/>
        </a:prstGeom>
        <a:solidFill>
          <a:schemeClr val="accent4">
            <a:tint val="40000"/>
            <a:alpha val="90000"/>
            <a:hueOff val="2773332"/>
            <a:satOff val="-26914"/>
            <a:lumOff val="-3266"/>
            <a:alphaOff val="0"/>
          </a:schemeClr>
        </a:solidFill>
        <a:ln w="25400" cap="flat" cmpd="sng" algn="ctr">
          <a:solidFill>
            <a:schemeClr val="accent4">
              <a:tint val="40000"/>
              <a:alpha val="90000"/>
              <a:hueOff val="2773332"/>
              <a:satOff val="-26914"/>
              <a:lumOff val="-32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hu-HU" sz="1400" b="0" kern="1200" dirty="0" err="1" smtClean="0">
              <a:latin typeface="+mj-lt"/>
              <a:ea typeface="Open Sans" panose="020B0606030504020204" pitchFamily="34" charset="0"/>
              <a:cs typeface="Open Sans" panose="020B0606030504020204" pitchFamily="34" charset="0"/>
            </a:rPr>
            <a:t>Scope</a:t>
          </a:r>
          <a:r>
            <a:rPr lang="hu-HU" sz="1400" b="0" kern="1200" dirty="0" smtClean="0">
              <a:latin typeface="+mj-lt"/>
              <a:ea typeface="Open Sans" panose="020B0606030504020204" pitchFamily="34" charset="0"/>
              <a:cs typeface="Open Sans" panose="020B0606030504020204" pitchFamily="34" charset="0"/>
            </a:rPr>
            <a:t> of </a:t>
          </a:r>
          <a:r>
            <a:rPr lang="hu-HU" sz="1400" b="0" kern="1200" dirty="0" err="1" smtClean="0">
              <a:latin typeface="+mj-lt"/>
              <a:ea typeface="Open Sans" panose="020B0606030504020204" pitchFamily="34" charset="0"/>
              <a:cs typeface="Open Sans" panose="020B0606030504020204" pitchFamily="34" charset="0"/>
            </a:rPr>
            <a:t>measures</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increase</a:t>
          </a:r>
          <a:r>
            <a:rPr lang="hu-HU" sz="1400" b="0" kern="1200" dirty="0" smtClean="0">
              <a:latin typeface="+mj-lt"/>
              <a:ea typeface="Open Sans" panose="020B0606030504020204" pitchFamily="34" charset="0"/>
              <a:cs typeface="Open Sans" panose="020B0606030504020204" pitchFamily="34" charset="0"/>
            </a:rPr>
            <a:t> in </a:t>
          </a:r>
          <a:r>
            <a:rPr lang="hu-HU" sz="1400" b="0" kern="1200" dirty="0" err="1" smtClean="0">
              <a:latin typeface="+mj-lt"/>
              <a:ea typeface="Open Sans" panose="020B0606030504020204" pitchFamily="34" charset="0"/>
              <a:cs typeface="Open Sans" panose="020B0606030504020204" pitchFamily="34" charset="0"/>
            </a:rPr>
            <a:t>employment</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education</a:t>
          </a:r>
          <a:r>
            <a:rPr lang="hu-HU" sz="1400" b="0" kern="1200" dirty="0" smtClean="0">
              <a:latin typeface="+mj-lt"/>
              <a:ea typeface="Open Sans" panose="020B0606030504020204" pitchFamily="34" charset="0"/>
              <a:cs typeface="Open Sans" panose="020B0606030504020204" pitchFamily="34" charset="0"/>
            </a:rPr>
            <a:t>,etc.)</a:t>
          </a:r>
          <a:endParaRPr lang="hu-HU" sz="1400" kern="1200" dirty="0">
            <a:latin typeface="+mj-lt"/>
          </a:endParaRPr>
        </a:p>
        <a:p>
          <a:pPr marL="114300" lvl="1" indent="-114300" algn="l" defTabSz="622300">
            <a:lnSpc>
              <a:spcPct val="90000"/>
            </a:lnSpc>
            <a:spcBef>
              <a:spcPct val="0"/>
            </a:spcBef>
            <a:spcAft>
              <a:spcPct val="15000"/>
            </a:spcAft>
            <a:buChar char="••"/>
          </a:pPr>
          <a:r>
            <a:rPr lang="hu-HU" sz="1400" b="0" kern="1200" dirty="0" err="1" smtClean="0">
              <a:latin typeface="+mj-lt"/>
              <a:ea typeface="Open Sans" panose="020B0606030504020204" pitchFamily="34" charset="0"/>
              <a:cs typeface="Open Sans" panose="020B0606030504020204" pitchFamily="34" charset="0"/>
            </a:rPr>
            <a:t>Narrative</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on</a:t>
          </a:r>
          <a:r>
            <a:rPr lang="hu-HU" sz="1400" b="0" kern="1200" dirty="0" smtClean="0">
              <a:latin typeface="+mj-lt"/>
              <a:ea typeface="Open Sans" panose="020B0606030504020204" pitchFamily="34" charset="0"/>
              <a:cs typeface="Open Sans" panose="020B0606030504020204" pitchFamily="34" charset="0"/>
            </a:rPr>
            <a:t> policy </a:t>
          </a:r>
          <a:r>
            <a:rPr lang="hu-HU" sz="1400" b="0" kern="1200" dirty="0" err="1" smtClean="0">
              <a:latin typeface="+mj-lt"/>
              <a:ea typeface="Open Sans" panose="020B0606030504020204" pitchFamily="34" charset="0"/>
              <a:cs typeface="Open Sans" panose="020B0606030504020204" pitchFamily="34" charset="0"/>
            </a:rPr>
            <a:t>improvement</a:t>
          </a:r>
          <a:r>
            <a:rPr lang="hu-HU" sz="1400" b="0" kern="1200" dirty="0" smtClean="0">
              <a:latin typeface="+mj-lt"/>
              <a:ea typeface="Open Sans" panose="020B0606030504020204" pitchFamily="34" charset="0"/>
              <a:cs typeface="Open Sans" panose="020B0606030504020204" pitchFamily="34" charset="0"/>
            </a:rPr>
            <a:t> </a:t>
          </a:r>
          <a:r>
            <a:rPr lang="hu-HU" sz="1400" b="0" kern="1200" dirty="0" err="1" smtClean="0">
              <a:latin typeface="+mj-lt"/>
              <a:ea typeface="Open Sans" panose="020B0606030504020204" pitchFamily="34" charset="0"/>
              <a:cs typeface="Open Sans" panose="020B0606030504020204" pitchFamily="34" charset="0"/>
            </a:rPr>
            <a:t>necessity</a:t>
          </a:r>
          <a:endParaRPr lang="hu-HU" sz="1400" b="0" kern="1200" dirty="0" smtClean="0">
            <a:latin typeface="+mj-lt"/>
            <a:ea typeface="Open Sans" panose="020B0606030504020204" pitchFamily="34" charset="0"/>
            <a:cs typeface="Open Sans" panose="020B0606030504020204" pitchFamily="34" charset="0"/>
          </a:endParaRPr>
        </a:p>
      </dsp:txBody>
      <dsp:txXfrm rot="-5400000">
        <a:off x="3007054" y="3607805"/>
        <a:ext cx="5282237" cy="1176314"/>
      </dsp:txXfrm>
    </dsp:sp>
    <dsp:sp modelId="{6FC96C8B-92F0-4C88-A929-481610C4F8AA}">
      <dsp:nvSpPr>
        <dsp:cNvPr id="0" name=""/>
        <dsp:cNvSpPr/>
      </dsp:nvSpPr>
      <dsp:spPr>
        <a:xfrm>
          <a:off x="0" y="3424383"/>
          <a:ext cx="3007054" cy="1629483"/>
        </a:xfrm>
        <a:prstGeom prst="roundRect">
          <a:avLst/>
        </a:prstGeom>
        <a:solidFill>
          <a:schemeClr val="accent4">
            <a:hueOff val="3103438"/>
            <a:satOff val="27501"/>
            <a:lumOff val="-1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hu-HU" sz="2000" b="1" kern="1200" dirty="0" smtClean="0">
              <a:latin typeface="+mj-lt"/>
              <a:ea typeface="Open Sans" panose="020B0606030504020204" pitchFamily="34" charset="0"/>
              <a:cs typeface="Open Sans" panose="020B0606030504020204" pitchFamily="34" charset="0"/>
            </a:rPr>
            <a:t>Policy </a:t>
          </a:r>
          <a:r>
            <a:rPr lang="hu-HU" sz="2000" b="1" kern="1200" dirty="0" err="1" smtClean="0">
              <a:latin typeface="+mj-lt"/>
              <a:ea typeface="Open Sans" panose="020B0606030504020204" pitchFamily="34" charset="0"/>
              <a:cs typeface="Open Sans" panose="020B0606030504020204" pitchFamily="34" charset="0"/>
            </a:rPr>
            <a:t>measures</a:t>
          </a:r>
          <a:r>
            <a:rPr lang="hu-HU" sz="2000" b="1" kern="1200" dirty="0" smtClean="0">
              <a:latin typeface="+mj-lt"/>
              <a:ea typeface="Open Sans" panose="020B0606030504020204" pitchFamily="34" charset="0"/>
              <a:cs typeface="Open Sans" panose="020B0606030504020204" pitchFamily="34" charset="0"/>
            </a:rPr>
            <a:t> </a:t>
          </a:r>
          <a:r>
            <a:rPr lang="hu-HU" sz="2000" b="1" kern="1200" dirty="0" err="1" smtClean="0">
              <a:latin typeface="+mj-lt"/>
              <a:ea typeface="Open Sans" panose="020B0606030504020204" pitchFamily="34" charset="0"/>
              <a:cs typeface="Open Sans" panose="020B0606030504020204" pitchFamily="34" charset="0"/>
            </a:rPr>
            <a:t>facilitating</a:t>
          </a:r>
          <a:r>
            <a:rPr lang="hu-HU" sz="2000" b="1" kern="1200" dirty="0" smtClean="0">
              <a:latin typeface="+mj-lt"/>
              <a:ea typeface="Open Sans" panose="020B0606030504020204" pitchFamily="34" charset="0"/>
              <a:cs typeface="Open Sans" panose="020B0606030504020204" pitchFamily="34" charset="0"/>
            </a:rPr>
            <a:t> </a:t>
          </a:r>
          <a:r>
            <a:rPr lang="hu-HU" sz="2000" b="1" kern="1200" dirty="0" err="1" smtClean="0">
              <a:latin typeface="+mj-lt"/>
              <a:ea typeface="Open Sans" panose="020B0606030504020204" pitchFamily="34" charset="0"/>
              <a:cs typeface="Open Sans" panose="020B0606030504020204" pitchFamily="34" charset="0"/>
            </a:rPr>
            <a:t>social</a:t>
          </a:r>
          <a:r>
            <a:rPr lang="hu-HU" sz="2000" b="1" kern="1200" dirty="0" smtClean="0">
              <a:latin typeface="+mj-lt"/>
              <a:ea typeface="Open Sans" panose="020B0606030504020204" pitchFamily="34" charset="0"/>
              <a:cs typeface="Open Sans" panose="020B0606030504020204" pitchFamily="34" charset="0"/>
            </a:rPr>
            <a:t> </a:t>
          </a:r>
          <a:r>
            <a:rPr lang="hu-HU" sz="2000" b="1" kern="1200" dirty="0" err="1" smtClean="0">
              <a:latin typeface="+mj-lt"/>
              <a:ea typeface="Open Sans" panose="020B0606030504020204" pitchFamily="34" charset="0"/>
              <a:cs typeface="Open Sans" panose="020B0606030504020204" pitchFamily="34" charset="0"/>
            </a:rPr>
            <a:t>entrepreneurship</a:t>
          </a:r>
          <a:r>
            <a:rPr lang="hu-HU" sz="2000" b="1" kern="1200" dirty="0" smtClean="0">
              <a:latin typeface="+mj-lt"/>
              <a:ea typeface="Open Sans" panose="020B0606030504020204" pitchFamily="34" charset="0"/>
              <a:cs typeface="Open Sans" panose="020B0606030504020204" pitchFamily="34" charset="0"/>
            </a:rPr>
            <a:t> (c)</a:t>
          </a:r>
          <a:endParaRPr lang="hu-HU" sz="2000" b="1" kern="1200" dirty="0">
            <a:latin typeface="+mj-lt"/>
          </a:endParaRPr>
        </a:p>
      </dsp:txBody>
      <dsp:txXfrm>
        <a:off x="79545" y="3503928"/>
        <a:ext cx="2847964" cy="1470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C546F-F528-49D0-95F2-A9F3E7401A6D}">
      <dsp:nvSpPr>
        <dsp:cNvPr id="0" name=""/>
        <dsp:cNvSpPr/>
      </dsp:nvSpPr>
      <dsp:spPr>
        <a:xfrm rot="5400000">
          <a:off x="4047262" y="-179911"/>
          <a:ext cx="1872864" cy="2273979"/>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Regulatory</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framework</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taxation</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code</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of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labour</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legal</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definition</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a:t>
          </a:r>
          <a:endParaRPr lang="hu-HU"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4225701" y="332791"/>
        <a:ext cx="1515986" cy="1248576"/>
      </dsp:txXfrm>
    </dsp:sp>
    <dsp:sp modelId="{B2800C13-EEE2-468C-9E78-756B65302CF1}">
      <dsp:nvSpPr>
        <dsp:cNvPr id="0" name=""/>
        <dsp:cNvSpPr/>
      </dsp:nvSpPr>
      <dsp:spPr>
        <a:xfrm>
          <a:off x="5601519" y="376621"/>
          <a:ext cx="2090116" cy="1123718"/>
        </a:xfrm>
        <a:prstGeom prst="rect">
          <a:avLst/>
        </a:prstGeom>
        <a:noFill/>
        <a:ln>
          <a:noFill/>
        </a:ln>
        <a:effectLst/>
      </dsp:spPr>
      <dsp:style>
        <a:lnRef idx="0">
          <a:scrgbClr r="0" g="0" b="0"/>
        </a:lnRef>
        <a:fillRef idx="0">
          <a:scrgbClr r="0" g="0" b="0"/>
        </a:fillRef>
        <a:effectRef idx="0">
          <a:scrgbClr r="0" g="0" b="0"/>
        </a:effectRef>
        <a:fontRef idx="minor"/>
      </dsp:style>
    </dsp:sp>
    <dsp:sp modelId="{4930E09A-DEAF-4E91-83C2-EAFA2A3BEA6A}">
      <dsp:nvSpPr>
        <dsp:cNvPr id="0" name=""/>
        <dsp:cNvSpPr/>
      </dsp:nvSpPr>
      <dsp:spPr>
        <a:xfrm rot="5400000">
          <a:off x="1681157" y="-148350"/>
          <a:ext cx="1872864" cy="2210856"/>
        </a:xfrm>
        <a:prstGeom prst="hexagon">
          <a:avLst>
            <a:gd name="adj" fmla="val 25000"/>
            <a:gd name="vf" fmla="val 115470"/>
          </a:avLst>
        </a:prstGeom>
        <a:solidFill>
          <a:schemeClr val="accent4">
            <a:hueOff val="620688"/>
            <a:satOff val="5500"/>
            <a:lumOff val="-3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Social</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innovation</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services</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a:t>
          </a:r>
          <a:endParaRPr lang="hu-HU"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1880637" y="332790"/>
        <a:ext cx="1473904" cy="1248576"/>
      </dsp:txXfrm>
    </dsp:sp>
    <dsp:sp modelId="{9FFBA708-8856-441C-A0CC-A3891F33E759}">
      <dsp:nvSpPr>
        <dsp:cNvPr id="0" name=""/>
        <dsp:cNvSpPr/>
      </dsp:nvSpPr>
      <dsp:spPr>
        <a:xfrm rot="5400000">
          <a:off x="2842280" y="1349317"/>
          <a:ext cx="1872864" cy="2372834"/>
        </a:xfrm>
        <a:prstGeom prst="hexagon">
          <a:avLst>
            <a:gd name="adj" fmla="val 25000"/>
            <a:gd name="vf" fmla="val 115470"/>
          </a:avLst>
        </a:prstGeom>
        <a:solidFill>
          <a:schemeClr val="accent4">
            <a:hueOff val="1241375"/>
            <a:satOff val="11000"/>
            <a:lumOff val="-6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Improving</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social</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entrepreneurial</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policies</a:t>
          </a:r>
          <a:endParaRPr lang="hu-HU"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2987767" y="1911446"/>
        <a:ext cx="1581890" cy="1248576"/>
      </dsp:txXfrm>
    </dsp:sp>
    <dsp:sp modelId="{A732B542-FF64-4AD9-8F45-88439E65AC71}">
      <dsp:nvSpPr>
        <dsp:cNvPr id="0" name=""/>
        <dsp:cNvSpPr/>
      </dsp:nvSpPr>
      <dsp:spPr>
        <a:xfrm>
          <a:off x="949324" y="1966308"/>
          <a:ext cx="2022693" cy="1123718"/>
        </a:xfrm>
        <a:prstGeom prst="rect">
          <a:avLst/>
        </a:prstGeom>
        <a:noFill/>
        <a:ln>
          <a:noFill/>
        </a:ln>
        <a:effectLst/>
      </dsp:spPr>
      <dsp:style>
        <a:lnRef idx="0">
          <a:scrgbClr r="0" g="0" b="0"/>
        </a:lnRef>
        <a:fillRef idx="0">
          <a:scrgbClr r="0" g="0" b="0"/>
        </a:fillRef>
        <a:effectRef idx="0">
          <a:scrgbClr r="0" g="0" b="0"/>
        </a:effectRef>
        <a:fontRef idx="minor"/>
      </dsp:style>
    </dsp:sp>
    <dsp:sp modelId="{570A8821-ABC6-4E3C-9E69-44D1CDAFE0AB}">
      <dsp:nvSpPr>
        <dsp:cNvPr id="0" name=""/>
        <dsp:cNvSpPr/>
      </dsp:nvSpPr>
      <dsp:spPr>
        <a:xfrm rot="5400000">
          <a:off x="5352716" y="1257470"/>
          <a:ext cx="1872864" cy="2541395"/>
        </a:xfrm>
        <a:prstGeom prst="hexagon">
          <a:avLst>
            <a:gd name="adj" fmla="val 25000"/>
            <a:gd name="vf" fmla="val 115470"/>
          </a:avLst>
        </a:prstGeom>
        <a:solidFill>
          <a:schemeClr val="accent4">
            <a:hueOff val="1862063"/>
            <a:satOff val="16501"/>
            <a:lumOff val="-10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tabLst/>
          </a:pP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Social</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e</a:t>
          </a:r>
          <a:r>
            <a:rPr lang="en-US" sz="1400" b="1" kern="1200" dirty="0" err="1" smtClean="0">
              <a:latin typeface="Open Sans" panose="020B0606030504020204" pitchFamily="34" charset="0"/>
              <a:ea typeface="Open Sans" panose="020B0606030504020204" pitchFamily="34" charset="0"/>
              <a:cs typeface="Open Sans" panose="020B0606030504020204" pitchFamily="34" charset="0"/>
            </a:rPr>
            <a:t>ntrepreneursh</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i</a:t>
          </a:r>
          <a:r>
            <a:rPr lang="en-US" sz="1400" b="1" kern="1200" dirty="0" smtClean="0">
              <a:latin typeface="Open Sans" panose="020B0606030504020204" pitchFamily="34" charset="0"/>
              <a:ea typeface="Open Sans" panose="020B0606030504020204" pitchFamily="34" charset="0"/>
              <a:cs typeface="Open Sans" panose="020B0606030504020204" pitchFamily="34" charset="0"/>
            </a:rPr>
            <a:t>p skills &amp; competencies</a:t>
          </a:r>
          <a:endParaRPr lang="hu-HU"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5442017" y="1903879"/>
        <a:ext cx="1694263" cy="1248576"/>
      </dsp:txXfrm>
    </dsp:sp>
    <dsp:sp modelId="{7D79A04A-688E-4D21-A81D-5B6981D5A779}">
      <dsp:nvSpPr>
        <dsp:cNvPr id="0" name=""/>
        <dsp:cNvSpPr/>
      </dsp:nvSpPr>
      <dsp:spPr>
        <a:xfrm rot="5400000">
          <a:off x="4047262" y="2953290"/>
          <a:ext cx="1872864" cy="2190538"/>
        </a:xfrm>
        <a:prstGeom prst="hexagon">
          <a:avLst>
            <a:gd name="adj" fmla="val 25000"/>
            <a:gd name="vf" fmla="val 115470"/>
          </a:avLst>
        </a:prstGeom>
        <a:solidFill>
          <a:schemeClr val="accent4">
            <a:hueOff val="2482751"/>
            <a:satOff val="22001"/>
            <a:lumOff val="-13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Access of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finance</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seed-</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&amp;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venture</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capital</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a:t>
          </a:r>
          <a:r>
            <a:rPr lang="hu-HU" sz="1400" b="1" kern="1200" dirty="0" err="1" smtClean="0">
              <a:latin typeface="Open Sans" panose="020B0606030504020204" pitchFamily="34" charset="0"/>
              <a:ea typeface="Open Sans" panose="020B0606030504020204" pitchFamily="34" charset="0"/>
              <a:cs typeface="Open Sans" panose="020B0606030504020204" pitchFamily="34" charset="0"/>
            </a:rPr>
            <a:t>investors</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a:t>
          </a:r>
          <a:endParaRPr lang="hu-HU"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4253515" y="3424271"/>
        <a:ext cx="1460358" cy="1248576"/>
      </dsp:txXfrm>
    </dsp:sp>
    <dsp:sp modelId="{DA6A6B90-7AF8-41AF-B26C-5A417B2E9068}">
      <dsp:nvSpPr>
        <dsp:cNvPr id="0" name=""/>
        <dsp:cNvSpPr/>
      </dsp:nvSpPr>
      <dsp:spPr>
        <a:xfrm>
          <a:off x="5601519" y="3555995"/>
          <a:ext cx="2090116" cy="1123718"/>
        </a:xfrm>
        <a:prstGeom prst="rect">
          <a:avLst/>
        </a:prstGeom>
        <a:noFill/>
        <a:ln>
          <a:noFill/>
        </a:ln>
        <a:effectLst/>
      </dsp:spPr>
      <dsp:style>
        <a:lnRef idx="0">
          <a:scrgbClr r="0" g="0" b="0"/>
        </a:lnRef>
        <a:fillRef idx="0">
          <a:scrgbClr r="0" g="0" b="0"/>
        </a:fillRef>
        <a:effectRef idx="0">
          <a:scrgbClr r="0" g="0" b="0"/>
        </a:effectRef>
        <a:fontRef idx="minor"/>
      </dsp:style>
    </dsp:sp>
    <dsp:sp modelId="{35EBED74-22B9-4746-8864-17A0126970E4}">
      <dsp:nvSpPr>
        <dsp:cNvPr id="0" name=""/>
        <dsp:cNvSpPr/>
      </dsp:nvSpPr>
      <dsp:spPr>
        <a:xfrm rot="5400000">
          <a:off x="1681157" y="2943130"/>
          <a:ext cx="1872864" cy="2210856"/>
        </a:xfrm>
        <a:prstGeom prst="hexagon">
          <a:avLst>
            <a:gd name="adj" fmla="val 25000"/>
            <a:gd name="vf" fmla="val 115470"/>
          </a:avLst>
        </a:prstGeom>
        <a:solidFill>
          <a:schemeClr val="accent4">
            <a:hueOff val="3103438"/>
            <a:satOff val="27501"/>
            <a:lumOff val="-1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C</a:t>
          </a:r>
          <a:r>
            <a:rPr lang="en-US" sz="1400" b="1" kern="1200" dirty="0" err="1" smtClean="0">
              <a:latin typeface="Open Sans" panose="020B0606030504020204" pitchFamily="34" charset="0"/>
              <a:ea typeface="Open Sans" panose="020B0606030504020204" pitchFamily="34" charset="0"/>
              <a:cs typeface="Open Sans" panose="020B0606030504020204" pitchFamily="34" charset="0"/>
            </a:rPr>
            <a:t>ooperation</a:t>
          </a:r>
          <a:r>
            <a:rPr lang="en-US" sz="1400" b="1" kern="1200" dirty="0" smtClean="0">
              <a:latin typeface="Open Sans" panose="020B0606030504020204" pitchFamily="34" charset="0"/>
              <a:ea typeface="Open Sans" panose="020B0606030504020204" pitchFamily="34" charset="0"/>
              <a:cs typeface="Open Sans" panose="020B0606030504020204" pitchFamily="34" charset="0"/>
            </a:rPr>
            <a:t> atmosphere</a:t>
          </a:r>
          <a:r>
            <a:rPr lang="hu-HU" sz="1400" b="1" kern="1200" dirty="0" smtClean="0">
              <a:latin typeface="Open Sans" panose="020B0606030504020204" pitchFamily="34" charset="0"/>
              <a:ea typeface="Open Sans" panose="020B0606030504020204" pitchFamily="34" charset="0"/>
              <a:cs typeface="Open Sans" panose="020B0606030504020204" pitchFamily="34" charset="0"/>
            </a:rPr>
            <a:t> (PPP, business relations)</a:t>
          </a:r>
          <a:endParaRPr lang="hu-HU"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1880637" y="3424270"/>
        <a:ext cx="1473904" cy="12485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BCC57-04AA-4404-8BAD-6DB0D3B48556}" type="datetimeFigureOut">
              <a:rPr lang="fr-FR" smtClean="0"/>
              <a:t>26/06/2017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BECE1-868B-4983-9655-ECCB303A16B6}" type="slidenum">
              <a:rPr lang="fr-FR" smtClean="0"/>
              <a:t>‹#›</a:t>
            </a:fld>
            <a:endParaRPr lang="fr-FR"/>
          </a:p>
        </p:txBody>
      </p:sp>
    </p:spTree>
    <p:extLst>
      <p:ext uri="{BB962C8B-B14F-4D97-AF65-F5344CB8AC3E}">
        <p14:creationId xmlns:p14="http://schemas.microsoft.com/office/powerpoint/2010/main" val="10745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fld id="{935BECE1-868B-4983-9655-ECCB303A16B6}" type="slidenum">
              <a:rPr lang="fr-FR" smtClean="0"/>
              <a:t>2</a:t>
            </a:fld>
            <a:endParaRPr lang="fr-FR"/>
          </a:p>
        </p:txBody>
      </p:sp>
    </p:spTree>
    <p:extLst>
      <p:ext uri="{BB962C8B-B14F-4D97-AF65-F5344CB8AC3E}">
        <p14:creationId xmlns:p14="http://schemas.microsoft.com/office/powerpoint/2010/main" val="412919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logo only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063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able pag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467544" y="432000"/>
            <a:ext cx="8229600" cy="634082"/>
          </a:xfrm>
        </p:spPr>
        <p:txBody>
          <a:bodyPr>
            <a:noAutofit/>
          </a:bodyPr>
          <a:lstStyle>
            <a:lvl1pPr algn="l">
              <a:defRPr sz="4000"/>
            </a:lvl1pPr>
          </a:lstStyle>
          <a:p>
            <a:r>
              <a:rPr lang="en-US" dirty="0" smtClean="0"/>
              <a:t>Click to edit title style</a:t>
            </a:r>
            <a:endParaRPr lang="en-GB" dirty="0"/>
          </a:p>
        </p:txBody>
      </p:sp>
      <p:sp>
        <p:nvSpPr>
          <p:cNvPr id="4" name="ZoneTexte 3"/>
          <p:cNvSpPr txBox="1"/>
          <p:nvPr userDrawn="1"/>
        </p:nvSpPr>
        <p:spPr>
          <a:xfrm>
            <a:off x="539552" y="1340768"/>
            <a:ext cx="8136904" cy="369332"/>
          </a:xfrm>
          <a:prstGeom prst="rect">
            <a:avLst/>
          </a:prstGeom>
          <a:noFill/>
        </p:spPr>
        <p:txBody>
          <a:bodyPr wrap="square" rtlCol="0">
            <a:spAutoFit/>
          </a:bodyPr>
          <a:lstStyle/>
          <a:p>
            <a:endParaRPr lang="en-GB" dirty="0"/>
          </a:p>
        </p:txBody>
      </p:sp>
      <p:sp>
        <p:nvSpPr>
          <p:cNvPr id="11" name="Espace réservé du tableau 10"/>
          <p:cNvSpPr>
            <a:spLocks noGrp="1"/>
          </p:cNvSpPr>
          <p:nvPr>
            <p:ph type="tbl" sz="quarter" idx="10"/>
          </p:nvPr>
        </p:nvSpPr>
        <p:spPr>
          <a:xfrm>
            <a:off x="467544" y="1196975"/>
            <a:ext cx="8208144" cy="3816350"/>
          </a:xfrm>
        </p:spPr>
        <p:txBody>
          <a:bodyPr/>
          <a:lstStyle/>
          <a:p>
            <a:endParaRPr lang="en-GB" dirty="0"/>
          </a:p>
        </p:txBody>
      </p:sp>
      <p:sp>
        <p:nvSpPr>
          <p:cNvPr id="3" name="Espace réservé du texte 2"/>
          <p:cNvSpPr>
            <a:spLocks noGrp="1"/>
          </p:cNvSpPr>
          <p:nvPr>
            <p:ph type="body" sz="quarter" idx="11" hasCustomPrompt="1"/>
          </p:nvPr>
        </p:nvSpPr>
        <p:spPr>
          <a:xfrm>
            <a:off x="467544" y="5157788"/>
            <a:ext cx="8208144" cy="1223540"/>
          </a:xfrm>
        </p:spPr>
        <p:txBody>
          <a:bodyPr>
            <a:normAutofit/>
          </a:bodyPr>
          <a:lstStyle>
            <a:lvl1pPr>
              <a:defRPr sz="1800" b="0">
                <a:solidFill>
                  <a:schemeClr val="tx1"/>
                </a:solidFill>
              </a:defRPr>
            </a:lvl1pPr>
          </a:lstStyle>
          <a:p>
            <a:pPr lvl="0"/>
            <a:r>
              <a:rPr lang="fr-FR" dirty="0" err="1" smtClean="0"/>
              <a:t>Legend</a:t>
            </a:r>
            <a:endParaRPr lang="en-GB" dirty="0"/>
          </a:p>
        </p:txBody>
      </p:sp>
    </p:spTree>
    <p:extLst>
      <p:ext uri="{BB962C8B-B14F-4D97-AF65-F5344CB8AC3E}">
        <p14:creationId xmlns:p14="http://schemas.microsoft.com/office/powerpoint/2010/main" val="41780958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page + legen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1196752"/>
            <a:ext cx="3008313" cy="1162050"/>
          </a:xfrm>
        </p:spPr>
        <p:txBody>
          <a:bodyPr anchor="b"/>
          <a:lstStyle>
            <a:lvl1pPr algn="l">
              <a:defRPr sz="2000" b="1"/>
            </a:lvl1pPr>
          </a:lstStyle>
          <a:p>
            <a:r>
              <a:rPr lang="en-US" dirty="0" smtClean="0"/>
              <a:t>Click to edit title style</a:t>
            </a:r>
            <a:endParaRPr lang="en-GB" dirty="0"/>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Tree>
    <p:extLst>
      <p:ext uri="{BB962C8B-B14F-4D97-AF65-F5344CB8AC3E}">
        <p14:creationId xmlns:p14="http://schemas.microsoft.com/office/powerpoint/2010/main" val="6287856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page Light Green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4" cy="5648340"/>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smtClean="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Tree>
    <p:extLst>
      <p:ext uri="{BB962C8B-B14F-4D97-AF65-F5344CB8AC3E}">
        <p14:creationId xmlns:p14="http://schemas.microsoft.com/office/powerpoint/2010/main" val="34744930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page Yellow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4" cy="5648339"/>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smtClean="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Tree>
    <p:extLst>
      <p:ext uri="{BB962C8B-B14F-4D97-AF65-F5344CB8AC3E}">
        <p14:creationId xmlns:p14="http://schemas.microsoft.com/office/powerpoint/2010/main" val="5281565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page Blue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3" cy="5648339"/>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smtClean="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Tree>
    <p:extLst>
      <p:ext uri="{BB962C8B-B14F-4D97-AF65-F5344CB8AC3E}">
        <p14:creationId xmlns:p14="http://schemas.microsoft.com/office/powerpoint/2010/main" val="2500117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page Dark Green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3" cy="5648338"/>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smtClean="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Tree>
    <p:extLst>
      <p:ext uri="{BB962C8B-B14F-4D97-AF65-F5344CB8AC3E}">
        <p14:creationId xmlns:p14="http://schemas.microsoft.com/office/powerpoint/2010/main" val="37649993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CONTENTpage Image square + legen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 style</a:t>
            </a:r>
            <a:endParaRPr lang="en-GB"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Tree>
    <p:extLst>
      <p:ext uri="{BB962C8B-B14F-4D97-AF65-F5344CB8AC3E}">
        <p14:creationId xmlns:p14="http://schemas.microsoft.com/office/powerpoint/2010/main" val="3211126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full width title upon">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0" y="1"/>
            <a:ext cx="9144001" cy="6813376"/>
          </a:xfrm>
          <a:prstGeom prst="rect">
            <a:avLst/>
          </a:prstGeom>
        </p:spPr>
        <p:txBody>
          <a:bodyPr/>
          <a:lstStyle/>
          <a:p>
            <a:endParaRPr lang="en-GB"/>
          </a:p>
        </p:txBody>
      </p:sp>
      <p:sp>
        <p:nvSpPr>
          <p:cNvPr id="2" name="Titre 1"/>
          <p:cNvSpPr>
            <a:spLocks noGrp="1"/>
          </p:cNvSpPr>
          <p:nvPr>
            <p:ph type="title" hasCustomPrompt="1"/>
          </p:nvPr>
        </p:nvSpPr>
        <p:spPr>
          <a:xfrm>
            <a:off x="539552" y="4653136"/>
            <a:ext cx="8229600" cy="1143000"/>
          </a:xfrm>
        </p:spPr>
        <p:txBody>
          <a:bodyPr/>
          <a:lstStyle/>
          <a:p>
            <a:r>
              <a:rPr lang="en-US" dirty="0" smtClean="0"/>
              <a:t>Click to edit title style</a:t>
            </a:r>
            <a:endParaRPr lang="en-GB" dirty="0"/>
          </a:p>
        </p:txBody>
      </p:sp>
    </p:spTree>
    <p:extLst>
      <p:ext uri="{BB962C8B-B14F-4D97-AF65-F5344CB8AC3E}">
        <p14:creationId xmlns:p14="http://schemas.microsoft.com/office/powerpoint/2010/main" val="14373405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full width title top">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0" y="1340769"/>
            <a:ext cx="9144001" cy="5472608"/>
          </a:xfrm>
          <a:prstGeom prst="rect">
            <a:avLst/>
          </a:prstGeom>
        </p:spPr>
        <p:txBody>
          <a:bodyPr/>
          <a:lstStyle/>
          <a:p>
            <a:endParaRPr lang="en-GB"/>
          </a:p>
        </p:txBody>
      </p:sp>
      <p:sp>
        <p:nvSpPr>
          <p:cNvPr id="2" name="Titre 1"/>
          <p:cNvSpPr>
            <a:spLocks noGrp="1"/>
          </p:cNvSpPr>
          <p:nvPr>
            <p:ph type="title" hasCustomPrompt="1"/>
          </p:nvPr>
        </p:nvSpPr>
        <p:spPr>
          <a:xfrm>
            <a:off x="539552" y="0"/>
            <a:ext cx="8229600" cy="1143000"/>
          </a:xfrm>
        </p:spPr>
        <p:txBody>
          <a:bodyPr/>
          <a:lstStyle/>
          <a:p>
            <a:r>
              <a:rPr lang="en-US" dirty="0" smtClean="0"/>
              <a:t>Click to edit title style</a:t>
            </a:r>
            <a:endParaRPr lang="en-GB" dirty="0"/>
          </a:p>
        </p:txBody>
      </p:sp>
    </p:spTree>
    <p:extLst>
      <p:ext uri="{BB962C8B-B14F-4D97-AF65-F5344CB8AC3E}">
        <p14:creationId xmlns:p14="http://schemas.microsoft.com/office/powerpoint/2010/main" val="32225242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CK page Yellow">
    <p:spTree>
      <p:nvGrpSpPr>
        <p:cNvPr id="1" name=""/>
        <p:cNvGrpSpPr/>
        <p:nvPr/>
      </p:nvGrpSpPr>
      <p:grpSpPr>
        <a:xfrm>
          <a:off x="0" y="0"/>
          <a:ext cx="0" cy="0"/>
          <a:chOff x="0" y="0"/>
          <a:chExt cx="0" cy="0"/>
        </a:xfrm>
      </p:grpSpPr>
      <p:sp>
        <p:nvSpPr>
          <p:cNvPr id="7" name="Rectangle 6"/>
          <p:cNvSpPr/>
          <p:nvPr userDrawn="1"/>
        </p:nvSpPr>
        <p:spPr>
          <a:xfrm>
            <a:off x="0" y="1556792"/>
            <a:ext cx="9144000" cy="525658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en-GB" dirty="0"/>
          </a:p>
        </p:txBody>
      </p:sp>
      <p:sp>
        <p:nvSpPr>
          <p:cNvPr id="8" name="Titre 1"/>
          <p:cNvSpPr>
            <a:spLocks noGrp="1"/>
          </p:cNvSpPr>
          <p:nvPr>
            <p:ph type="title" hasCustomPrompt="1"/>
          </p:nvPr>
        </p:nvSpPr>
        <p:spPr>
          <a:xfrm>
            <a:off x="755575" y="1844824"/>
            <a:ext cx="7776865" cy="864096"/>
          </a:xfrm>
          <a:prstGeom prst="rect">
            <a:avLst/>
          </a:prstGeom>
        </p:spPr>
        <p:txBody>
          <a:bodyPr anchor="t">
            <a:normAutofit/>
          </a:bodyPr>
          <a:lstStyle>
            <a:lvl1pPr algn="ctr">
              <a:defRPr sz="2800" b="0" cap="none" baseline="0">
                <a:solidFill>
                  <a:schemeClr val="tx1">
                    <a:lumMod val="65000"/>
                    <a:lumOff val="35000"/>
                  </a:schemeClr>
                </a:solidFill>
              </a:defRPr>
            </a:lvl1pPr>
          </a:lstStyle>
          <a:p>
            <a:r>
              <a:rPr lang="en-US" dirty="0" smtClean="0"/>
              <a:t>Click to edit title style</a:t>
            </a:r>
            <a:endParaRPr lang="fr-FR" dirty="0"/>
          </a:p>
        </p:txBody>
      </p:sp>
      <p:sp>
        <p:nvSpPr>
          <p:cNvPr id="9" name="Espace réservé du contenu 2"/>
          <p:cNvSpPr>
            <a:spLocks noGrp="1"/>
          </p:cNvSpPr>
          <p:nvPr>
            <p:ph idx="1"/>
          </p:nvPr>
        </p:nvSpPr>
        <p:spPr>
          <a:xfrm>
            <a:off x="755576" y="2852935"/>
            <a:ext cx="7776864" cy="3024337"/>
          </a:xfrm>
          <a:prstGeom prst="rect">
            <a:avLst/>
          </a:prstGeom>
        </p:spPr>
        <p:txBody>
          <a:bodyPr/>
          <a:lstStyle>
            <a:lvl1pPr marL="0" indent="0">
              <a:buNone/>
              <a:defRPr b="1">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marL="2057400" indent="-228600">
              <a:buFont typeface="Courier New" panose="02070309020205020404" pitchFamily="49" charset="0"/>
              <a:buChar char="o"/>
              <a:defRPr>
                <a:solidFill>
                  <a:schemeClr val="tx1">
                    <a:lumMod val="65000"/>
                    <a:lumOff val="35000"/>
                  </a:schemeClr>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Titre 1"/>
          <p:cNvSpPr txBox="1">
            <a:spLocks/>
          </p:cNvSpPr>
          <p:nvPr userDrawn="1"/>
        </p:nvSpPr>
        <p:spPr>
          <a:xfrm>
            <a:off x="457200" y="432000"/>
            <a:ext cx="822960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5"/>
                </a:solidFill>
                <a:latin typeface="+mj-lt"/>
                <a:ea typeface="+mj-ea"/>
                <a:cs typeface="+mj-cs"/>
              </a:defRPr>
            </a:lvl1pPr>
          </a:lstStyle>
          <a:p>
            <a:r>
              <a:rPr lang="en-US" sz="4000" kern="1200" dirty="0" smtClean="0">
                <a:solidFill>
                  <a:schemeClr val="tx2"/>
                </a:solidFill>
                <a:latin typeface="+mj-lt"/>
                <a:ea typeface="+mj-ea"/>
                <a:cs typeface="+mj-cs"/>
              </a:rPr>
              <a:t>Click to edit title style</a:t>
            </a:r>
            <a:endParaRPr lang="fr-FR" sz="4000" kern="1200" dirty="0">
              <a:solidFill>
                <a:schemeClr val="tx2"/>
              </a:solidFill>
              <a:latin typeface="+mj-lt"/>
              <a:ea typeface="+mj-ea"/>
              <a:cs typeface="+mj-cs"/>
            </a:endParaRPr>
          </a:p>
        </p:txBody>
      </p:sp>
      <p:sp>
        <p:nvSpPr>
          <p:cNvPr id="11" name="Espace réservé du texte 2"/>
          <p:cNvSpPr txBox="1">
            <a:spLocks/>
          </p:cNvSpPr>
          <p:nvPr userDrawn="1"/>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a:t>
            </a:fld>
            <a:endParaRPr lang="en-GB" dirty="0"/>
          </a:p>
        </p:txBody>
      </p:sp>
    </p:spTree>
    <p:extLst>
      <p:ext uri="{BB962C8B-B14F-4D97-AF65-F5344CB8AC3E}">
        <p14:creationId xmlns:p14="http://schemas.microsoft.com/office/powerpoint/2010/main" val="22039322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title page + name">
    <p:spTree>
      <p:nvGrpSpPr>
        <p:cNvPr id="1" name=""/>
        <p:cNvGrpSpPr/>
        <p:nvPr/>
      </p:nvGrpSpPr>
      <p:grpSpPr>
        <a:xfrm>
          <a:off x="0" y="0"/>
          <a:ext cx="0" cy="0"/>
          <a:chOff x="0" y="0"/>
          <a:chExt cx="0" cy="0"/>
        </a:xfrm>
      </p:grpSpPr>
      <p:sp>
        <p:nvSpPr>
          <p:cNvPr id="3" name="Espace réservé du texte 2"/>
          <p:cNvSpPr>
            <a:spLocks noGrp="1"/>
          </p:cNvSpPr>
          <p:nvPr>
            <p:ph type="body" sz="quarter" idx="10" hasCustomPrompt="1"/>
          </p:nvPr>
        </p:nvSpPr>
        <p:spPr>
          <a:xfrm>
            <a:off x="933578" y="4725144"/>
            <a:ext cx="7272337" cy="216000"/>
          </a:xfrm>
          <a:prstGeom prst="rect">
            <a:avLst/>
          </a:prstGeom>
        </p:spPr>
        <p:txBody>
          <a:bodyPr tIns="0">
            <a:noAutofit/>
          </a:bodyPr>
          <a:lstStyle>
            <a:lvl1pPr marL="0" indent="0" algn="l">
              <a:buFont typeface="Arial" panose="020B0604020202020204" pitchFamily="34" charset="0"/>
              <a:buNone/>
              <a:defRPr sz="2000" b="1">
                <a:solidFill>
                  <a:schemeClr val="tx1"/>
                </a:solidFill>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smtClean="0"/>
              <a:t>Name, </a:t>
            </a:r>
            <a:r>
              <a:rPr lang="en-GB" dirty="0" smtClean="0"/>
              <a:t>person</a:t>
            </a:r>
            <a:endParaRPr lang="en-GB" dirty="0"/>
          </a:p>
        </p:txBody>
      </p:sp>
      <p:sp>
        <p:nvSpPr>
          <p:cNvPr id="16" name="Espace réservé du texte 2"/>
          <p:cNvSpPr>
            <a:spLocks noGrp="1"/>
          </p:cNvSpPr>
          <p:nvPr>
            <p:ph type="body" sz="quarter" idx="11" hasCustomPrompt="1"/>
          </p:nvPr>
        </p:nvSpPr>
        <p:spPr>
          <a:xfrm>
            <a:off x="933578" y="5157216"/>
            <a:ext cx="7272337" cy="216000"/>
          </a:xfrm>
          <a:prstGeom prst="rect">
            <a:avLst/>
          </a:prstGeom>
        </p:spPr>
        <p:txBody>
          <a:bodyPr tIns="0">
            <a:noAutofit/>
          </a:bodyPr>
          <a:lstStyle>
            <a:lvl1pPr marL="0" indent="0" algn="l">
              <a:buFont typeface="Arial" panose="020B0604020202020204" pitchFamily="34" charset="0"/>
              <a:buNone/>
              <a:defRPr sz="2000" b="0">
                <a:solidFill>
                  <a:schemeClr val="tx1"/>
                </a:solidFill>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smtClean="0"/>
              <a:t>Position</a:t>
            </a:r>
            <a:endParaRPr lang="en-GB" dirty="0"/>
          </a:p>
        </p:txBody>
      </p:sp>
      <p:sp>
        <p:nvSpPr>
          <p:cNvPr id="18" name="Espace réservé du texte 2"/>
          <p:cNvSpPr>
            <a:spLocks noGrp="1"/>
          </p:cNvSpPr>
          <p:nvPr>
            <p:ph type="body" sz="quarter" idx="12" hasCustomPrompt="1"/>
          </p:nvPr>
        </p:nvSpPr>
        <p:spPr>
          <a:xfrm>
            <a:off x="933578" y="5589264"/>
            <a:ext cx="7272337" cy="216000"/>
          </a:xfrm>
          <a:prstGeom prst="rect">
            <a:avLst/>
          </a:prstGeom>
        </p:spPr>
        <p:txBody>
          <a:bodyPr tIns="0">
            <a:noAutofit/>
          </a:bodyPr>
          <a:lstStyle>
            <a:lvl1pPr marL="0" indent="0" algn="l">
              <a:buFont typeface="Arial" panose="020B0604020202020204" pitchFamily="34" charset="0"/>
              <a:buNone/>
              <a:defRPr sz="2000" b="0">
                <a:solidFill>
                  <a:schemeClr val="tx1"/>
                </a:solidFill>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smtClean="0"/>
              <a:t>Institution</a:t>
            </a:r>
            <a:endParaRPr lang="en-GB" dirty="0"/>
          </a:p>
        </p:txBody>
      </p:sp>
      <p:sp>
        <p:nvSpPr>
          <p:cNvPr id="20" name="Titre 1"/>
          <p:cNvSpPr>
            <a:spLocks noGrp="1"/>
          </p:cNvSpPr>
          <p:nvPr>
            <p:ph type="ctrTitle"/>
          </p:nvPr>
        </p:nvSpPr>
        <p:spPr>
          <a:xfrm>
            <a:off x="685800" y="3501008"/>
            <a:ext cx="7772400" cy="794519"/>
          </a:xfrm>
          <a:prstGeom prst="rect">
            <a:avLst/>
          </a:prstGeom>
        </p:spPr>
        <p:txBody>
          <a:bodyPr>
            <a:normAutofit/>
          </a:bodyPr>
          <a:lstStyle>
            <a:lvl1pPr>
              <a:defRPr sz="4400">
                <a:solidFill>
                  <a:schemeClr val="tx2"/>
                </a:solidFill>
              </a:defRPr>
            </a:lvl1pPr>
          </a:lstStyle>
          <a:p>
            <a:r>
              <a:rPr lang="de-DE" smtClean="0"/>
              <a:t>Titelmasterformat durch Klicken bearbeiten</a:t>
            </a:r>
            <a:endParaRPr lang="en-GB" dirty="0"/>
          </a:p>
        </p:txBody>
      </p:sp>
      <p:sp>
        <p:nvSpPr>
          <p:cNvPr id="7" name="Espace réservé du texte 6"/>
          <p:cNvSpPr>
            <a:spLocks noGrp="1"/>
          </p:cNvSpPr>
          <p:nvPr>
            <p:ph type="body" sz="quarter" idx="14" hasCustomPrompt="1"/>
          </p:nvPr>
        </p:nvSpPr>
        <p:spPr>
          <a:xfrm>
            <a:off x="971600" y="6309320"/>
            <a:ext cx="7415683" cy="387424"/>
          </a:xfrm>
          <a:prstGeom prst="rect">
            <a:avLst/>
          </a:prstGeom>
        </p:spPr>
        <p:txBody>
          <a:bodyPr>
            <a:normAutofit/>
          </a:bodyPr>
          <a:lstStyle>
            <a:lvl1pPr algn="r">
              <a:defRPr sz="1800" b="0">
                <a:solidFill>
                  <a:schemeClr val="bg1">
                    <a:lumMod val="50000"/>
                  </a:schemeClr>
                </a:solidFill>
              </a:defRPr>
            </a:lvl1pPr>
          </a:lstStyle>
          <a:p>
            <a:pPr lvl="0"/>
            <a:r>
              <a:rPr lang="fr-FR" dirty="0" smtClean="0"/>
              <a:t>Venue</a:t>
            </a:r>
            <a:r>
              <a:rPr lang="en-GB" b="0" dirty="0" smtClean="0">
                <a:solidFill>
                  <a:schemeClr val="bg1">
                    <a:lumMod val="50000"/>
                  </a:schemeClr>
                </a:solidFill>
                <a:sym typeface="Webdings" panose="05030102010509060703" pitchFamily="18" charset="2"/>
              </a:rPr>
              <a:t> </a:t>
            </a:r>
            <a:r>
              <a:rPr lang="fr-FR" dirty="0" smtClean="0"/>
              <a:t> date</a:t>
            </a:r>
            <a:endParaRPr lang="en-GB"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3928" y="116632"/>
            <a:ext cx="5109600" cy="3194514"/>
          </a:xfrm>
          <a:prstGeom prst="rect">
            <a:avLst/>
          </a:prstGeom>
        </p:spPr>
      </p:pic>
    </p:spTree>
    <p:extLst>
      <p:ext uri="{BB962C8B-B14F-4D97-AF65-F5344CB8AC3E}">
        <p14:creationId xmlns:p14="http://schemas.microsoft.com/office/powerpoint/2010/main" val="34513436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OCK page Blue">
    <p:spTree>
      <p:nvGrpSpPr>
        <p:cNvPr id="1" name=""/>
        <p:cNvGrpSpPr/>
        <p:nvPr/>
      </p:nvGrpSpPr>
      <p:grpSpPr>
        <a:xfrm>
          <a:off x="0" y="0"/>
          <a:ext cx="0" cy="0"/>
          <a:chOff x="0" y="0"/>
          <a:chExt cx="0" cy="0"/>
        </a:xfrm>
      </p:grpSpPr>
      <p:sp>
        <p:nvSpPr>
          <p:cNvPr id="2" name="Rectangle 1"/>
          <p:cNvSpPr/>
          <p:nvPr userDrawn="1"/>
        </p:nvSpPr>
        <p:spPr>
          <a:xfrm>
            <a:off x="0" y="1556792"/>
            <a:ext cx="9144000" cy="5256584"/>
          </a:xfrm>
          <a:prstGeom prst="rect">
            <a:avLst/>
          </a:prstGeom>
          <a:solidFill>
            <a:srgbClr val="1CB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en-GB" dirty="0"/>
          </a:p>
        </p:txBody>
      </p:sp>
      <p:sp>
        <p:nvSpPr>
          <p:cNvPr id="3" name="Titre 1"/>
          <p:cNvSpPr>
            <a:spLocks noGrp="1"/>
          </p:cNvSpPr>
          <p:nvPr>
            <p:ph type="title" hasCustomPrompt="1"/>
          </p:nvPr>
        </p:nvSpPr>
        <p:spPr>
          <a:xfrm>
            <a:off x="755575" y="1844824"/>
            <a:ext cx="7776865" cy="864096"/>
          </a:xfrm>
          <a:prstGeom prst="rect">
            <a:avLst/>
          </a:prstGeom>
        </p:spPr>
        <p:txBody>
          <a:bodyPr anchor="t">
            <a:normAutofit/>
          </a:bodyPr>
          <a:lstStyle>
            <a:lvl1pPr algn="ctr">
              <a:defRPr sz="2800" b="0" cap="none" baseline="0">
                <a:solidFill>
                  <a:schemeClr val="bg1"/>
                </a:solidFill>
              </a:defRPr>
            </a:lvl1pPr>
          </a:lstStyle>
          <a:p>
            <a:r>
              <a:rPr lang="en-US" dirty="0" smtClean="0"/>
              <a:t>Click to edit title style</a:t>
            </a:r>
            <a:endParaRPr lang="fr-FR" dirty="0"/>
          </a:p>
        </p:txBody>
      </p:sp>
      <p:sp>
        <p:nvSpPr>
          <p:cNvPr id="4" name="Espace réservé du contenu 2"/>
          <p:cNvSpPr>
            <a:spLocks noGrp="1"/>
          </p:cNvSpPr>
          <p:nvPr>
            <p:ph idx="1"/>
          </p:nvPr>
        </p:nvSpPr>
        <p:spPr>
          <a:xfrm>
            <a:off x="755576" y="2852935"/>
            <a:ext cx="7776864" cy="3024337"/>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2057400" indent="-228600">
              <a:buFont typeface="Courier New" panose="02070309020205020404" pitchFamily="49" charset="0"/>
              <a:buChar char="o"/>
              <a:defRPr>
                <a:solidFill>
                  <a:schemeClr val="bg1"/>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Titre 1"/>
          <p:cNvSpPr txBox="1">
            <a:spLocks/>
          </p:cNvSpPr>
          <p:nvPr userDrawn="1"/>
        </p:nvSpPr>
        <p:spPr>
          <a:xfrm>
            <a:off x="457200" y="432000"/>
            <a:ext cx="822960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5"/>
                </a:solidFill>
                <a:latin typeface="+mj-lt"/>
                <a:ea typeface="+mj-ea"/>
                <a:cs typeface="+mj-cs"/>
              </a:defRPr>
            </a:lvl1pPr>
          </a:lstStyle>
          <a:p>
            <a:pPr marL="0" algn="l" defTabSz="914400" rtl="0" eaLnBrk="1" latinLnBrk="0" hangingPunct="1">
              <a:spcBef>
                <a:spcPct val="0"/>
              </a:spcBef>
              <a:buNone/>
            </a:pPr>
            <a:r>
              <a:rPr lang="en-US" sz="4000" kern="1200" dirty="0" smtClean="0">
                <a:solidFill>
                  <a:schemeClr val="tx2"/>
                </a:solidFill>
                <a:latin typeface="+mj-lt"/>
                <a:ea typeface="+mj-ea"/>
                <a:cs typeface="+mj-cs"/>
              </a:rPr>
              <a:t>Click to edit title style</a:t>
            </a:r>
            <a:endParaRPr lang="fr-FR" sz="4000" kern="1200" dirty="0">
              <a:solidFill>
                <a:schemeClr val="tx2"/>
              </a:solidFill>
              <a:latin typeface="+mj-lt"/>
              <a:ea typeface="+mj-ea"/>
              <a:cs typeface="+mj-cs"/>
            </a:endParaRPr>
          </a:p>
        </p:txBody>
      </p:sp>
      <p:sp>
        <p:nvSpPr>
          <p:cNvPr id="6" name="Espace réservé du texte 2"/>
          <p:cNvSpPr txBox="1">
            <a:spLocks/>
          </p:cNvSpPr>
          <p:nvPr userDrawn="1"/>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a:t>
            </a:fld>
            <a:endParaRPr lang="en-GB" dirty="0"/>
          </a:p>
        </p:txBody>
      </p:sp>
    </p:spTree>
    <p:extLst>
      <p:ext uri="{BB962C8B-B14F-4D97-AF65-F5344CB8AC3E}">
        <p14:creationId xmlns:p14="http://schemas.microsoft.com/office/powerpoint/2010/main" val="16934531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OCK page Light grren">
    <p:spTree>
      <p:nvGrpSpPr>
        <p:cNvPr id="1" name=""/>
        <p:cNvGrpSpPr/>
        <p:nvPr/>
      </p:nvGrpSpPr>
      <p:grpSpPr>
        <a:xfrm>
          <a:off x="0" y="0"/>
          <a:ext cx="0" cy="0"/>
          <a:chOff x="0" y="0"/>
          <a:chExt cx="0" cy="0"/>
        </a:xfrm>
      </p:grpSpPr>
      <p:sp>
        <p:nvSpPr>
          <p:cNvPr id="2" name="Rectangle 1"/>
          <p:cNvSpPr/>
          <p:nvPr userDrawn="1"/>
        </p:nvSpPr>
        <p:spPr>
          <a:xfrm>
            <a:off x="0" y="1556792"/>
            <a:ext cx="9144000" cy="5256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en-GB" dirty="0"/>
          </a:p>
        </p:txBody>
      </p:sp>
      <p:sp>
        <p:nvSpPr>
          <p:cNvPr id="3" name="Titre 1"/>
          <p:cNvSpPr>
            <a:spLocks noGrp="1"/>
          </p:cNvSpPr>
          <p:nvPr>
            <p:ph type="title" hasCustomPrompt="1"/>
          </p:nvPr>
        </p:nvSpPr>
        <p:spPr>
          <a:xfrm>
            <a:off x="755575" y="1844824"/>
            <a:ext cx="7776865" cy="864096"/>
          </a:xfrm>
          <a:prstGeom prst="rect">
            <a:avLst/>
          </a:prstGeom>
        </p:spPr>
        <p:txBody>
          <a:bodyPr anchor="t">
            <a:normAutofit/>
          </a:bodyPr>
          <a:lstStyle>
            <a:lvl1pPr algn="ctr">
              <a:defRPr sz="2800" b="0" cap="none" baseline="0">
                <a:solidFill>
                  <a:schemeClr val="bg1"/>
                </a:solidFill>
              </a:defRPr>
            </a:lvl1pPr>
          </a:lstStyle>
          <a:p>
            <a:r>
              <a:rPr lang="en-US" dirty="0" smtClean="0"/>
              <a:t>Click to edit title style</a:t>
            </a:r>
            <a:endParaRPr lang="fr-FR" dirty="0"/>
          </a:p>
        </p:txBody>
      </p:sp>
      <p:sp>
        <p:nvSpPr>
          <p:cNvPr id="4" name="Espace réservé du contenu 2"/>
          <p:cNvSpPr>
            <a:spLocks noGrp="1"/>
          </p:cNvSpPr>
          <p:nvPr>
            <p:ph idx="1"/>
          </p:nvPr>
        </p:nvSpPr>
        <p:spPr>
          <a:xfrm>
            <a:off x="755576" y="2852935"/>
            <a:ext cx="7776864" cy="3024337"/>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2057400" indent="-228600">
              <a:buFont typeface="Courier New" panose="02070309020205020404" pitchFamily="49" charset="0"/>
              <a:buChar char="o"/>
              <a:defRPr>
                <a:solidFill>
                  <a:schemeClr val="bg1"/>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Titre 1"/>
          <p:cNvSpPr txBox="1">
            <a:spLocks/>
          </p:cNvSpPr>
          <p:nvPr userDrawn="1"/>
        </p:nvSpPr>
        <p:spPr>
          <a:xfrm>
            <a:off x="457200" y="432000"/>
            <a:ext cx="822960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5"/>
                </a:solidFill>
                <a:latin typeface="+mj-lt"/>
                <a:ea typeface="+mj-ea"/>
                <a:cs typeface="+mj-cs"/>
              </a:defRPr>
            </a:lvl1pPr>
          </a:lstStyle>
          <a:p>
            <a:r>
              <a:rPr lang="en-US" sz="4000" kern="1200" dirty="0" smtClean="0">
                <a:solidFill>
                  <a:schemeClr val="tx2"/>
                </a:solidFill>
                <a:latin typeface="+mj-lt"/>
                <a:ea typeface="+mj-ea"/>
                <a:cs typeface="+mj-cs"/>
              </a:rPr>
              <a:t>Click to edit title style</a:t>
            </a:r>
            <a:endParaRPr lang="fr-FR" sz="4000" kern="1200" dirty="0">
              <a:solidFill>
                <a:schemeClr val="tx2"/>
              </a:solidFill>
              <a:latin typeface="+mj-lt"/>
              <a:ea typeface="+mj-ea"/>
              <a:cs typeface="+mj-cs"/>
            </a:endParaRPr>
          </a:p>
        </p:txBody>
      </p:sp>
      <p:sp>
        <p:nvSpPr>
          <p:cNvPr id="6" name="Espace réservé du texte 2"/>
          <p:cNvSpPr txBox="1">
            <a:spLocks/>
          </p:cNvSpPr>
          <p:nvPr userDrawn="1"/>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a:t>
            </a:fld>
            <a:endParaRPr lang="en-GB" dirty="0"/>
          </a:p>
        </p:txBody>
      </p:sp>
    </p:spTree>
    <p:extLst>
      <p:ext uri="{BB962C8B-B14F-4D97-AF65-F5344CB8AC3E}">
        <p14:creationId xmlns:p14="http://schemas.microsoft.com/office/powerpoint/2010/main" val="4261356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OCK page Dark grren">
    <p:spTree>
      <p:nvGrpSpPr>
        <p:cNvPr id="1" name=""/>
        <p:cNvGrpSpPr/>
        <p:nvPr/>
      </p:nvGrpSpPr>
      <p:grpSpPr>
        <a:xfrm>
          <a:off x="0" y="0"/>
          <a:ext cx="0" cy="0"/>
          <a:chOff x="0" y="0"/>
          <a:chExt cx="0" cy="0"/>
        </a:xfrm>
      </p:grpSpPr>
      <p:sp>
        <p:nvSpPr>
          <p:cNvPr id="2" name="Rectangle 1"/>
          <p:cNvSpPr/>
          <p:nvPr userDrawn="1"/>
        </p:nvSpPr>
        <p:spPr>
          <a:xfrm>
            <a:off x="0" y="1556792"/>
            <a:ext cx="9144000" cy="5256584"/>
          </a:xfrm>
          <a:prstGeom prst="rect">
            <a:avLst/>
          </a:prstGeom>
          <a:solidFill>
            <a:srgbClr val="159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en-GB" dirty="0"/>
          </a:p>
        </p:txBody>
      </p:sp>
      <p:sp>
        <p:nvSpPr>
          <p:cNvPr id="3" name="Titre 1"/>
          <p:cNvSpPr>
            <a:spLocks noGrp="1"/>
          </p:cNvSpPr>
          <p:nvPr>
            <p:ph type="title" hasCustomPrompt="1"/>
          </p:nvPr>
        </p:nvSpPr>
        <p:spPr>
          <a:xfrm>
            <a:off x="755575" y="1844824"/>
            <a:ext cx="7776865" cy="864096"/>
          </a:xfrm>
          <a:prstGeom prst="rect">
            <a:avLst/>
          </a:prstGeom>
        </p:spPr>
        <p:txBody>
          <a:bodyPr anchor="t">
            <a:normAutofit/>
          </a:bodyPr>
          <a:lstStyle>
            <a:lvl1pPr algn="ctr">
              <a:defRPr sz="2800" b="0" cap="none" baseline="0">
                <a:solidFill>
                  <a:schemeClr val="bg1"/>
                </a:solidFill>
              </a:defRPr>
            </a:lvl1pPr>
          </a:lstStyle>
          <a:p>
            <a:r>
              <a:rPr lang="en-US" dirty="0" smtClean="0"/>
              <a:t>Click to edit title style</a:t>
            </a:r>
            <a:endParaRPr lang="fr-FR" dirty="0"/>
          </a:p>
        </p:txBody>
      </p:sp>
      <p:sp>
        <p:nvSpPr>
          <p:cNvPr id="4" name="Espace réservé du contenu 2"/>
          <p:cNvSpPr>
            <a:spLocks noGrp="1"/>
          </p:cNvSpPr>
          <p:nvPr>
            <p:ph idx="1"/>
          </p:nvPr>
        </p:nvSpPr>
        <p:spPr>
          <a:xfrm>
            <a:off x="755576" y="2852935"/>
            <a:ext cx="7776864" cy="3024337"/>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2057400" indent="-228600">
              <a:buFont typeface="Courier New" panose="02070309020205020404" pitchFamily="49" charset="0"/>
              <a:buChar char="o"/>
              <a:defRPr>
                <a:solidFill>
                  <a:schemeClr val="bg1"/>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Titre 1"/>
          <p:cNvSpPr txBox="1">
            <a:spLocks/>
          </p:cNvSpPr>
          <p:nvPr userDrawn="1"/>
        </p:nvSpPr>
        <p:spPr>
          <a:xfrm>
            <a:off x="457200" y="432000"/>
            <a:ext cx="822960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5"/>
                </a:solidFill>
                <a:latin typeface="+mj-lt"/>
                <a:ea typeface="+mj-ea"/>
                <a:cs typeface="+mj-cs"/>
              </a:defRPr>
            </a:lvl1pPr>
          </a:lstStyle>
          <a:p>
            <a:r>
              <a:rPr lang="en-US" sz="4000" kern="1200" dirty="0" smtClean="0">
                <a:solidFill>
                  <a:schemeClr val="tx2"/>
                </a:solidFill>
                <a:latin typeface="+mj-lt"/>
                <a:ea typeface="+mj-ea"/>
                <a:cs typeface="+mj-cs"/>
              </a:rPr>
              <a:t>Click to edit title style</a:t>
            </a:r>
            <a:endParaRPr lang="fr-FR" sz="4000" kern="1200" dirty="0">
              <a:solidFill>
                <a:schemeClr val="tx2"/>
              </a:solidFill>
              <a:latin typeface="+mj-lt"/>
              <a:ea typeface="+mj-ea"/>
              <a:cs typeface="+mj-cs"/>
            </a:endParaRPr>
          </a:p>
        </p:txBody>
      </p:sp>
      <p:sp>
        <p:nvSpPr>
          <p:cNvPr id="6" name="Espace réservé du texte 2"/>
          <p:cNvSpPr txBox="1">
            <a:spLocks/>
          </p:cNvSpPr>
          <p:nvPr userDrawn="1"/>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a:t>
            </a:fld>
            <a:endParaRPr lang="en-GB" dirty="0"/>
          </a:p>
        </p:txBody>
      </p:sp>
    </p:spTree>
    <p:extLst>
      <p:ext uri="{BB962C8B-B14F-4D97-AF65-F5344CB8AC3E}">
        <p14:creationId xmlns:p14="http://schemas.microsoft.com/office/powerpoint/2010/main" val="29132791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NTENT title pag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Edit </a:t>
            </a:r>
            <a:r>
              <a:rPr lang="fr-FR" dirty="0" err="1" smtClean="0"/>
              <a:t>subtitle</a:t>
            </a:r>
            <a:r>
              <a:rPr lang="fr-FR" dirty="0" smtClean="0"/>
              <a:t> styles du masque</a:t>
            </a:r>
            <a:endParaRPr lang="en-GB" dirty="0"/>
          </a:p>
        </p:txBody>
      </p:sp>
    </p:spTree>
    <p:extLst>
      <p:ext uri="{BB962C8B-B14F-4D97-AF65-F5344CB8AC3E}">
        <p14:creationId xmlns:p14="http://schemas.microsoft.com/office/powerpoint/2010/main" val="13723372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ext page ok">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432000"/>
            <a:ext cx="8229600" cy="562074"/>
          </a:xfrm>
        </p:spPr>
        <p:txBody>
          <a:bodyPr/>
          <a:lstStyle/>
          <a:p>
            <a:r>
              <a:rPr lang="en-US" dirty="0" smtClean="0"/>
              <a:t>Click to edit title style</a:t>
            </a:r>
            <a:endParaRPr lang="en-GB" dirty="0"/>
          </a:p>
        </p:txBody>
      </p:sp>
      <p:sp>
        <p:nvSpPr>
          <p:cNvPr id="5" name="Espace réservé du texte 4"/>
          <p:cNvSpPr>
            <a:spLocks noGrp="1"/>
          </p:cNvSpPr>
          <p:nvPr>
            <p:ph type="body" sz="quarter" idx="10"/>
          </p:nvPr>
        </p:nvSpPr>
        <p:spPr>
          <a:xfrm>
            <a:off x="457200" y="1368000"/>
            <a:ext cx="8207375" cy="518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extLst>
      <p:ext uri="{BB962C8B-B14F-4D97-AF65-F5344CB8AC3E}">
        <p14:creationId xmlns:p14="http://schemas.microsoft.com/office/powerpoint/2010/main" val="4032278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68321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ext 2 columns">
    <p:spTree>
      <p:nvGrpSpPr>
        <p:cNvPr id="1" name=""/>
        <p:cNvGrpSpPr/>
        <p:nvPr/>
      </p:nvGrpSpPr>
      <p:grpSpPr>
        <a:xfrm>
          <a:off x="0" y="0"/>
          <a:ext cx="0" cy="0"/>
          <a:chOff x="0" y="0"/>
          <a:chExt cx="0" cy="0"/>
        </a:xfrm>
      </p:grpSpPr>
      <p:sp>
        <p:nvSpPr>
          <p:cNvPr id="6" name="Titre 1"/>
          <p:cNvSpPr>
            <a:spLocks noGrp="1"/>
          </p:cNvSpPr>
          <p:nvPr>
            <p:ph type="title" hasCustomPrompt="1"/>
          </p:nvPr>
        </p:nvSpPr>
        <p:spPr>
          <a:xfrm>
            <a:off x="457200" y="432000"/>
            <a:ext cx="8229600" cy="562074"/>
          </a:xfrm>
        </p:spPr>
        <p:txBody>
          <a:bodyPr/>
          <a:lstStyle>
            <a:lvl1pPr>
              <a:defRPr baseline="0"/>
            </a:lvl1pPr>
          </a:lstStyle>
          <a:p>
            <a:r>
              <a:rPr lang="fr-FR" dirty="0" smtClean="0"/>
              <a:t>Edit </a:t>
            </a:r>
            <a:r>
              <a:rPr lang="fr-FR" dirty="0" err="1" smtClean="0"/>
              <a:t>title</a:t>
            </a:r>
            <a:r>
              <a:rPr lang="fr-FR" dirty="0" smtClean="0"/>
              <a:t> style</a:t>
            </a:r>
            <a:endParaRPr lang="en-GB" dirty="0"/>
          </a:p>
        </p:txBody>
      </p:sp>
      <p:sp>
        <p:nvSpPr>
          <p:cNvPr id="4" name="Espace réservé du texte 3"/>
          <p:cNvSpPr>
            <a:spLocks noGrp="1"/>
          </p:cNvSpPr>
          <p:nvPr>
            <p:ph type="body" sz="quarter" idx="10"/>
          </p:nvPr>
        </p:nvSpPr>
        <p:spPr>
          <a:xfrm>
            <a:off x="457200" y="1368000"/>
            <a:ext cx="4103687" cy="50400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9" name="Espace réservé du texte 8"/>
          <p:cNvSpPr>
            <a:spLocks noGrp="1"/>
          </p:cNvSpPr>
          <p:nvPr>
            <p:ph type="body" sz="quarter" idx="11"/>
          </p:nvPr>
        </p:nvSpPr>
        <p:spPr>
          <a:xfrm>
            <a:off x="4716016" y="1368000"/>
            <a:ext cx="4104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extLst>
      <p:ext uri="{BB962C8B-B14F-4D97-AF65-F5344CB8AC3E}">
        <p14:creationId xmlns:p14="http://schemas.microsoft.com/office/powerpoint/2010/main" val="38728107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RANSITION p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 style</a:t>
            </a:r>
            <a:endParaRPr lang="en-GB" dirty="0"/>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0" indent="0">
              <a:buNone/>
              <a:defRPr sz="20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Tree>
    <p:extLst>
      <p:ext uri="{BB962C8B-B14F-4D97-AF65-F5344CB8AC3E}">
        <p14:creationId xmlns:p14="http://schemas.microsoft.com/office/powerpoint/2010/main" val="42202079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Table pag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467544" y="432000"/>
            <a:ext cx="8229600" cy="634082"/>
          </a:xfrm>
        </p:spPr>
        <p:txBody>
          <a:bodyPr>
            <a:noAutofit/>
          </a:bodyPr>
          <a:lstStyle>
            <a:lvl1pPr algn="l">
              <a:defRPr sz="4000"/>
            </a:lvl1pPr>
          </a:lstStyle>
          <a:p>
            <a:r>
              <a:rPr lang="en-US" dirty="0" smtClean="0"/>
              <a:t>Click to edit title style</a:t>
            </a:r>
            <a:endParaRPr lang="en-GB" dirty="0"/>
          </a:p>
        </p:txBody>
      </p:sp>
      <p:sp>
        <p:nvSpPr>
          <p:cNvPr id="4" name="ZoneTexte 3"/>
          <p:cNvSpPr txBox="1"/>
          <p:nvPr userDrawn="1"/>
        </p:nvSpPr>
        <p:spPr>
          <a:xfrm>
            <a:off x="539552" y="1340768"/>
            <a:ext cx="8136904" cy="369332"/>
          </a:xfrm>
          <a:prstGeom prst="rect">
            <a:avLst/>
          </a:prstGeom>
          <a:noFill/>
        </p:spPr>
        <p:txBody>
          <a:bodyPr wrap="square" rtlCol="0">
            <a:spAutoFit/>
          </a:bodyPr>
          <a:lstStyle/>
          <a:p>
            <a:endParaRPr lang="en-GB" dirty="0">
              <a:solidFill>
                <a:prstClr val="black"/>
              </a:solidFill>
            </a:endParaRPr>
          </a:p>
        </p:txBody>
      </p:sp>
      <p:sp>
        <p:nvSpPr>
          <p:cNvPr id="11" name="Espace réservé du tableau 10"/>
          <p:cNvSpPr>
            <a:spLocks noGrp="1"/>
          </p:cNvSpPr>
          <p:nvPr>
            <p:ph type="tbl" sz="quarter" idx="10"/>
          </p:nvPr>
        </p:nvSpPr>
        <p:spPr>
          <a:xfrm>
            <a:off x="467544" y="1196975"/>
            <a:ext cx="8208144" cy="3816350"/>
          </a:xfrm>
        </p:spPr>
        <p:txBody>
          <a:bodyPr/>
          <a:lstStyle/>
          <a:p>
            <a:endParaRPr lang="en-GB" dirty="0"/>
          </a:p>
        </p:txBody>
      </p:sp>
      <p:sp>
        <p:nvSpPr>
          <p:cNvPr id="3" name="Espace réservé du texte 2"/>
          <p:cNvSpPr>
            <a:spLocks noGrp="1"/>
          </p:cNvSpPr>
          <p:nvPr>
            <p:ph type="body" sz="quarter" idx="11" hasCustomPrompt="1"/>
          </p:nvPr>
        </p:nvSpPr>
        <p:spPr>
          <a:xfrm>
            <a:off x="467544" y="5157788"/>
            <a:ext cx="8208144" cy="1223540"/>
          </a:xfrm>
        </p:spPr>
        <p:txBody>
          <a:bodyPr>
            <a:normAutofit/>
          </a:bodyPr>
          <a:lstStyle>
            <a:lvl1pPr>
              <a:defRPr sz="1800" b="0">
                <a:solidFill>
                  <a:schemeClr val="tx1"/>
                </a:solidFill>
              </a:defRPr>
            </a:lvl1pPr>
          </a:lstStyle>
          <a:p>
            <a:pPr lvl="0"/>
            <a:r>
              <a:rPr lang="fr-FR" dirty="0" err="1" smtClean="0"/>
              <a:t>Legend</a:t>
            </a:r>
            <a:endParaRPr lang="en-GB" dirty="0"/>
          </a:p>
        </p:txBody>
      </p:sp>
    </p:spTree>
    <p:extLst>
      <p:ext uri="{BB962C8B-B14F-4D97-AF65-F5344CB8AC3E}">
        <p14:creationId xmlns:p14="http://schemas.microsoft.com/office/powerpoint/2010/main" val="5737473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page + legen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1196752"/>
            <a:ext cx="3008313" cy="1162050"/>
          </a:xfrm>
        </p:spPr>
        <p:txBody>
          <a:bodyPr anchor="b"/>
          <a:lstStyle>
            <a:lvl1pPr algn="l">
              <a:defRPr sz="2000" b="1"/>
            </a:lvl1pPr>
          </a:lstStyle>
          <a:p>
            <a:r>
              <a:rPr lang="en-US" dirty="0" smtClean="0"/>
              <a:t>Click to edit title style</a:t>
            </a:r>
            <a:endParaRPr lang="en-GB" dirty="0"/>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Tree>
    <p:extLst>
      <p:ext uri="{BB962C8B-B14F-4D97-AF65-F5344CB8AC3E}">
        <p14:creationId xmlns:p14="http://schemas.microsoft.com/office/powerpoint/2010/main" val="2109540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Thank you page">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685800" y="3344385"/>
            <a:ext cx="7772400" cy="794519"/>
          </a:xfrm>
          <a:prstGeom prst="rect">
            <a:avLst/>
          </a:prstGeom>
        </p:spPr>
        <p:txBody>
          <a:bodyPr>
            <a:normAutofit/>
          </a:bodyPr>
          <a:lstStyle>
            <a:lvl1pPr>
              <a:defRPr sz="4400">
                <a:solidFill>
                  <a:schemeClr val="tx2"/>
                </a:solidFill>
              </a:defRPr>
            </a:lvl1pPr>
          </a:lstStyle>
          <a:p>
            <a:r>
              <a:rPr lang="fr-FR" dirty="0" err="1" smtClean="0"/>
              <a:t>Thank</a:t>
            </a:r>
            <a:r>
              <a:rPr lang="fr-FR" dirty="0" smtClean="0"/>
              <a:t> </a:t>
            </a:r>
            <a:r>
              <a:rPr lang="fr-FR" dirty="0" err="1" smtClean="0"/>
              <a:t>you</a:t>
            </a:r>
            <a:r>
              <a:rPr lang="fr-FR" dirty="0" smtClean="0"/>
              <a:t>!</a:t>
            </a:r>
            <a:endParaRPr lang="en-GB" dirty="0"/>
          </a:p>
        </p:txBody>
      </p:sp>
      <p:sp>
        <p:nvSpPr>
          <p:cNvPr id="10" name="Sous-titre 2"/>
          <p:cNvSpPr>
            <a:spLocks noGrp="1"/>
          </p:cNvSpPr>
          <p:nvPr>
            <p:ph type="subTitle" idx="1" hasCustomPrompt="1"/>
          </p:nvPr>
        </p:nvSpPr>
        <p:spPr>
          <a:xfrm>
            <a:off x="467544" y="6165304"/>
            <a:ext cx="4104456" cy="432048"/>
          </a:xfrm>
          <a:prstGeom prst="rect">
            <a:avLst/>
          </a:prstGeom>
        </p:spPr>
        <p:txBody>
          <a:bodyPr>
            <a:normAutofit/>
          </a:bodyPr>
          <a:lstStyle>
            <a:lvl1pPr marL="0" indent="0" algn="l">
              <a:buNone/>
              <a:defRPr sz="1600" i="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www.interregeurope.eu/projectacronym</a:t>
            </a:r>
            <a:endParaRPr lang="en-GB" dirty="0"/>
          </a:p>
        </p:txBody>
      </p:sp>
      <p:sp>
        <p:nvSpPr>
          <p:cNvPr id="14" name="Sous-titre 2"/>
          <p:cNvSpPr txBox="1">
            <a:spLocks/>
          </p:cNvSpPr>
          <p:nvPr userDrawn="1"/>
        </p:nvSpPr>
        <p:spPr>
          <a:xfrm>
            <a:off x="5724128" y="6165304"/>
            <a:ext cx="2808312" cy="43204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1600" i="1" dirty="0" smtClean="0"/>
              <a:t>Project </a:t>
            </a:r>
            <a:r>
              <a:rPr lang="fr-FR" sz="1600" i="1" dirty="0" err="1" smtClean="0"/>
              <a:t>smedia</a:t>
            </a:r>
            <a:endParaRPr lang="en-GB" sz="1600" i="1" dirty="0"/>
          </a:p>
        </p:txBody>
      </p:sp>
      <p:pic>
        <p:nvPicPr>
          <p:cNvPr id="17" name="Image 16"/>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6165304"/>
            <a:ext cx="1312080" cy="345669"/>
          </a:xfrm>
          <a:prstGeom prst="rect">
            <a:avLst/>
          </a:prstGeom>
        </p:spPr>
      </p:pic>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936" y="270115"/>
            <a:ext cx="5004048" cy="3128524"/>
          </a:xfrm>
          <a:prstGeom prst="rect">
            <a:avLst/>
          </a:prstGeom>
        </p:spPr>
      </p:pic>
    </p:spTree>
    <p:extLst>
      <p:ext uri="{BB962C8B-B14F-4D97-AF65-F5344CB8AC3E}">
        <p14:creationId xmlns:p14="http://schemas.microsoft.com/office/powerpoint/2010/main" val="20047490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page Light Green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4" cy="5648340"/>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smtClean="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Tree>
    <p:extLst>
      <p:ext uri="{BB962C8B-B14F-4D97-AF65-F5344CB8AC3E}">
        <p14:creationId xmlns:p14="http://schemas.microsoft.com/office/powerpoint/2010/main" val="18476225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page Yellow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4" cy="5648339"/>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smtClean="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Tree>
    <p:extLst>
      <p:ext uri="{BB962C8B-B14F-4D97-AF65-F5344CB8AC3E}">
        <p14:creationId xmlns:p14="http://schemas.microsoft.com/office/powerpoint/2010/main" val="15651767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page Blue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3" cy="5648339"/>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smtClean="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Tree>
    <p:extLst>
      <p:ext uri="{BB962C8B-B14F-4D97-AF65-F5344CB8AC3E}">
        <p14:creationId xmlns:p14="http://schemas.microsoft.com/office/powerpoint/2010/main" val="12100785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page Dark Green origami">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728" y="1093028"/>
            <a:ext cx="6153683" cy="5648338"/>
          </a:xfrm>
          <a:prstGeom prst="rect">
            <a:avLst/>
          </a:prstGeom>
        </p:spPr>
      </p:pic>
      <p:sp>
        <p:nvSpPr>
          <p:cNvPr id="2" name="Titre 1"/>
          <p:cNvSpPr>
            <a:spLocks noGrp="1"/>
          </p:cNvSpPr>
          <p:nvPr>
            <p:ph type="title" hasCustomPrompt="1"/>
          </p:nvPr>
        </p:nvSpPr>
        <p:spPr>
          <a:xfrm>
            <a:off x="457200" y="1196752"/>
            <a:ext cx="3008313" cy="1162050"/>
          </a:xfrm>
        </p:spPr>
        <p:txBody>
          <a:bodyPr anchor="b"/>
          <a:lstStyle>
            <a:lvl1pPr algn="l">
              <a:defRPr sz="2000" b="1">
                <a:solidFill>
                  <a:schemeClr val="bg1"/>
                </a:solidFill>
              </a:defRPr>
            </a:lvl1pPr>
          </a:lstStyle>
          <a:p>
            <a:r>
              <a:rPr lang="en-US" dirty="0" smtClean="0"/>
              <a:t>Click to edit title style</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Tree>
    <p:extLst>
      <p:ext uri="{BB962C8B-B14F-4D97-AF65-F5344CB8AC3E}">
        <p14:creationId xmlns:p14="http://schemas.microsoft.com/office/powerpoint/2010/main" val="30917481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CONTENTpage Image square + legen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 style</a:t>
            </a:r>
            <a:endParaRPr lang="en-GB"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Tree>
    <p:extLst>
      <p:ext uri="{BB962C8B-B14F-4D97-AF65-F5344CB8AC3E}">
        <p14:creationId xmlns:p14="http://schemas.microsoft.com/office/powerpoint/2010/main" val="33933138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pag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501008"/>
            <a:ext cx="7772400" cy="794519"/>
          </a:xfrm>
          <a:prstGeom prst="rect">
            <a:avLst/>
          </a:prstGeom>
        </p:spPr>
        <p:txBody>
          <a:bodyPr>
            <a:normAutofit/>
          </a:bodyPr>
          <a:lstStyle>
            <a:lvl1pPr>
              <a:defRPr sz="4400">
                <a:solidFill>
                  <a:schemeClr val="tx2"/>
                </a:solidFill>
              </a:defRPr>
            </a:lvl1pPr>
          </a:lstStyle>
          <a:p>
            <a:r>
              <a:rPr lang="de-DE" smtClean="0"/>
              <a:t>Titelmasterformat durch Klicken bearbeiten</a:t>
            </a:r>
            <a:endParaRPr lang="en-GB"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7943" y="389829"/>
            <a:ext cx="4816639" cy="3011356"/>
          </a:xfrm>
          <a:prstGeom prst="rect">
            <a:avLst/>
          </a:prstGeom>
        </p:spPr>
      </p:pic>
    </p:spTree>
    <p:extLst>
      <p:ext uri="{BB962C8B-B14F-4D97-AF65-F5344CB8AC3E}">
        <p14:creationId xmlns:p14="http://schemas.microsoft.com/office/powerpoint/2010/main" val="36357948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NTENT title pag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Edit </a:t>
            </a:r>
            <a:r>
              <a:rPr lang="fr-FR" dirty="0" err="1" smtClean="0"/>
              <a:t>subtitle</a:t>
            </a:r>
            <a:r>
              <a:rPr lang="fr-FR" dirty="0" smtClean="0"/>
              <a:t> styles du masque</a:t>
            </a:r>
            <a:endParaRPr lang="en-GB" dirty="0"/>
          </a:p>
        </p:txBody>
      </p:sp>
    </p:spTree>
    <p:extLst>
      <p:ext uri="{BB962C8B-B14F-4D97-AF65-F5344CB8AC3E}">
        <p14:creationId xmlns:p14="http://schemas.microsoft.com/office/powerpoint/2010/main" val="26112276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ext page ok">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432000"/>
            <a:ext cx="8229600" cy="562074"/>
          </a:xfrm>
        </p:spPr>
        <p:txBody>
          <a:bodyPr/>
          <a:lstStyle/>
          <a:p>
            <a:r>
              <a:rPr lang="en-US" dirty="0" smtClean="0"/>
              <a:t>Click to edit title style</a:t>
            </a:r>
            <a:endParaRPr lang="en-GB" dirty="0"/>
          </a:p>
        </p:txBody>
      </p:sp>
      <p:sp>
        <p:nvSpPr>
          <p:cNvPr id="5" name="Espace réservé du texte 4"/>
          <p:cNvSpPr>
            <a:spLocks noGrp="1"/>
          </p:cNvSpPr>
          <p:nvPr>
            <p:ph type="body" sz="quarter" idx="10"/>
          </p:nvPr>
        </p:nvSpPr>
        <p:spPr>
          <a:xfrm>
            <a:off x="457200" y="1368000"/>
            <a:ext cx="8207375" cy="518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extLst>
      <p:ext uri="{BB962C8B-B14F-4D97-AF65-F5344CB8AC3E}">
        <p14:creationId xmlns:p14="http://schemas.microsoft.com/office/powerpoint/2010/main" val="82140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9711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ext 2 columns">
    <p:spTree>
      <p:nvGrpSpPr>
        <p:cNvPr id="1" name=""/>
        <p:cNvGrpSpPr/>
        <p:nvPr/>
      </p:nvGrpSpPr>
      <p:grpSpPr>
        <a:xfrm>
          <a:off x="0" y="0"/>
          <a:ext cx="0" cy="0"/>
          <a:chOff x="0" y="0"/>
          <a:chExt cx="0" cy="0"/>
        </a:xfrm>
      </p:grpSpPr>
      <p:sp>
        <p:nvSpPr>
          <p:cNvPr id="6" name="Titre 1"/>
          <p:cNvSpPr>
            <a:spLocks noGrp="1"/>
          </p:cNvSpPr>
          <p:nvPr>
            <p:ph type="title" hasCustomPrompt="1"/>
          </p:nvPr>
        </p:nvSpPr>
        <p:spPr>
          <a:xfrm>
            <a:off x="457200" y="432000"/>
            <a:ext cx="8229600" cy="562074"/>
          </a:xfrm>
        </p:spPr>
        <p:txBody>
          <a:bodyPr/>
          <a:lstStyle>
            <a:lvl1pPr>
              <a:defRPr baseline="0"/>
            </a:lvl1pPr>
          </a:lstStyle>
          <a:p>
            <a:r>
              <a:rPr lang="fr-FR" dirty="0" smtClean="0"/>
              <a:t>Edit </a:t>
            </a:r>
            <a:r>
              <a:rPr lang="fr-FR" dirty="0" err="1" smtClean="0"/>
              <a:t>title</a:t>
            </a:r>
            <a:r>
              <a:rPr lang="fr-FR" dirty="0" smtClean="0"/>
              <a:t> style</a:t>
            </a:r>
            <a:endParaRPr lang="en-GB" dirty="0"/>
          </a:p>
        </p:txBody>
      </p:sp>
      <p:sp>
        <p:nvSpPr>
          <p:cNvPr id="4" name="Espace réservé du texte 3"/>
          <p:cNvSpPr>
            <a:spLocks noGrp="1"/>
          </p:cNvSpPr>
          <p:nvPr>
            <p:ph type="body" sz="quarter" idx="10"/>
          </p:nvPr>
        </p:nvSpPr>
        <p:spPr>
          <a:xfrm>
            <a:off x="457200" y="1368000"/>
            <a:ext cx="4103687" cy="50400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9" name="Espace réservé du texte 8"/>
          <p:cNvSpPr>
            <a:spLocks noGrp="1"/>
          </p:cNvSpPr>
          <p:nvPr>
            <p:ph type="body" sz="quarter" idx="11"/>
          </p:nvPr>
        </p:nvSpPr>
        <p:spPr>
          <a:xfrm>
            <a:off x="4716016" y="1368000"/>
            <a:ext cx="4104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extLst>
      <p:ext uri="{BB962C8B-B14F-4D97-AF65-F5344CB8AC3E}">
        <p14:creationId xmlns:p14="http://schemas.microsoft.com/office/powerpoint/2010/main" val="25979274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RANSITION p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 style</a:t>
            </a:r>
            <a:endParaRPr lang="en-GB" dirty="0"/>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0" indent="0">
              <a:buNone/>
              <a:defRPr sz="20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Tree>
    <p:extLst>
      <p:ext uri="{BB962C8B-B14F-4D97-AF65-F5344CB8AC3E}">
        <p14:creationId xmlns:p14="http://schemas.microsoft.com/office/powerpoint/2010/main" val="120350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7.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Tableau 11"/>
          <p:cNvGraphicFramePr>
            <a:graphicFrameLocks noGrp="1"/>
          </p:cNvGraphicFramePr>
          <p:nvPr>
            <p:extLst>
              <p:ext uri="{D42A27DB-BD31-4B8C-83A1-F6EECF244321}">
                <p14:modId xmlns:p14="http://schemas.microsoft.com/office/powerpoint/2010/main" val="603964473"/>
              </p:ext>
            </p:extLst>
          </p:nvPr>
        </p:nvGraphicFramePr>
        <p:xfrm>
          <a:off x="0" y="6807656"/>
          <a:ext cx="9144000" cy="365760"/>
        </p:xfrm>
        <a:graphic>
          <a:graphicData uri="http://schemas.openxmlformats.org/drawingml/2006/table">
            <a:tbl>
              <a:tblPr firstRow="1" bandRow="1">
                <a:tableStyleId>{5C22544A-7EE6-4342-B048-85BDC9FD1C3A}</a:tableStyleId>
              </a:tblPr>
              <a:tblGrid>
                <a:gridCol w="2286000"/>
                <a:gridCol w="2286000"/>
                <a:gridCol w="2286000"/>
                <a:gridCol w="2286000"/>
              </a:tblGrid>
              <a:tr h="154816">
                <a:tc>
                  <a:txBody>
                    <a:bodyPr/>
                    <a:lstStyle/>
                    <a:p>
                      <a:endParaRPr lang="en-GB" sz="800" dirty="0">
                        <a:ln w="3175">
                          <a:solidFill>
                            <a:schemeClr val="accent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ln w="3175">
                          <a:solidFill>
                            <a:schemeClr val="accent4"/>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CB8CF"/>
                    </a:solidFill>
                  </a:tcPr>
                </a:tc>
                <a:tc>
                  <a:txBody>
                    <a:bodyPr/>
                    <a:lstStyle/>
                    <a:p>
                      <a:endParaRPr lang="en-GB" dirty="0">
                        <a:ln w="3175">
                          <a:solidFill>
                            <a:schemeClr val="accent3"/>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9961"/>
                    </a:solidFill>
                  </a:tcPr>
                </a:tc>
                <a:tc>
                  <a:txBody>
                    <a:bodyPr/>
                    <a:lstStyle/>
                    <a:p>
                      <a:endParaRPr lang="en-GB" dirty="0">
                        <a:ln w="3175">
                          <a:solidFill>
                            <a:schemeClr val="accent2"/>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pic>
        <p:nvPicPr>
          <p:cNvPr id="4"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0728" y="1093028"/>
            <a:ext cx="6153683" cy="5648339"/>
          </a:xfrm>
          <a:prstGeom prst="rect">
            <a:avLst/>
          </a:prstGeom>
        </p:spPr>
      </p:pic>
    </p:spTree>
    <p:extLst>
      <p:ext uri="{BB962C8B-B14F-4D97-AF65-F5344CB8AC3E}">
        <p14:creationId xmlns:p14="http://schemas.microsoft.com/office/powerpoint/2010/main" val="2631177957"/>
      </p:ext>
    </p:extLst>
  </p:cSld>
  <p:clrMap bg1="lt1" tx1="dk1" bg2="lt2" tx2="dk2" accent1="accent1" accent2="accent2" accent3="accent3" accent4="accent4" accent5="accent5" accent6="accent6" hlink="hlink" folHlink="folHlink"/>
  <p:sldLayoutIdLst>
    <p:sldLayoutId id="2147483660" r:id="rId1"/>
    <p:sldLayoutId id="2147483685" r:id="rId2"/>
    <p:sldLayoutId id="2147483694" r:id="rId3"/>
    <p:sldLayoutId id="2147483683" r:id="rId4"/>
  </p:sldLayoutIdLst>
  <p:timing>
    <p:tnLst>
      <p:par>
        <p:cTn id="1" dur="indefinite" restart="never" nodeType="tmRoot"/>
      </p:par>
    </p:tnLst>
  </p:timing>
  <p:hf hdr="0" ftr="0" dt="0"/>
  <p:txStyles>
    <p:titleStyle>
      <a:lvl1pPr algn="ctr"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368000"/>
            <a:ext cx="8229600" cy="4525963"/>
          </a:xfrm>
          <a:prstGeom prst="rect">
            <a:avLst/>
          </a:prstGeom>
        </p:spPr>
        <p:txBody>
          <a:bodyPr vert="horz" lIns="91440" tIns="45720" rIns="91440" bIns="45720" rtlCol="0">
            <a:normAutofit/>
          </a:bodyPr>
          <a:lstStyle/>
          <a:p>
            <a:pPr lvl="0"/>
            <a:r>
              <a:rPr lang="fr-FR" dirty="0" smtClean="0"/>
              <a:t>Edit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p:txBody>
      </p:sp>
      <p:graphicFrame>
        <p:nvGraphicFramePr>
          <p:cNvPr id="9" name="Tableau 8"/>
          <p:cNvGraphicFramePr>
            <a:graphicFrameLocks noGrp="1"/>
          </p:cNvGraphicFramePr>
          <p:nvPr>
            <p:extLst>
              <p:ext uri="{D42A27DB-BD31-4B8C-83A1-F6EECF244321}">
                <p14:modId xmlns:p14="http://schemas.microsoft.com/office/powerpoint/2010/main" val="662699871"/>
              </p:ext>
            </p:extLst>
          </p:nvPr>
        </p:nvGraphicFramePr>
        <p:xfrm>
          <a:off x="0" y="6807656"/>
          <a:ext cx="9144000" cy="365760"/>
        </p:xfrm>
        <a:graphic>
          <a:graphicData uri="http://schemas.openxmlformats.org/drawingml/2006/table">
            <a:tbl>
              <a:tblPr firstRow="1" bandRow="1">
                <a:tableStyleId>{5C22544A-7EE6-4342-B048-85BDC9FD1C3A}</a:tableStyleId>
              </a:tblPr>
              <a:tblGrid>
                <a:gridCol w="2286000"/>
                <a:gridCol w="2286000"/>
                <a:gridCol w="2286000"/>
                <a:gridCol w="2286000"/>
              </a:tblGrid>
              <a:tr h="154816">
                <a:tc>
                  <a:txBody>
                    <a:bodyPr/>
                    <a:lstStyle/>
                    <a:p>
                      <a:endParaRPr lang="en-GB" sz="800" dirty="0">
                        <a:ln w="3175">
                          <a:solidFill>
                            <a:schemeClr val="accent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endParaRPr lang="en-GB" dirty="0">
                        <a:ln w="3175">
                          <a:solidFill>
                            <a:schemeClr val="accent4"/>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CB8CF"/>
                    </a:solidFill>
                  </a:tcPr>
                </a:tc>
                <a:tc>
                  <a:txBody>
                    <a:bodyPr/>
                    <a:lstStyle/>
                    <a:p>
                      <a:endParaRPr lang="en-GB" dirty="0">
                        <a:ln w="3175">
                          <a:solidFill>
                            <a:schemeClr val="accent3"/>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9961"/>
                    </a:solidFill>
                  </a:tcPr>
                </a:tc>
                <a:tc>
                  <a:txBody>
                    <a:bodyPr/>
                    <a:lstStyle/>
                    <a:p>
                      <a:endParaRPr lang="en-GB" dirty="0">
                        <a:ln w="3175">
                          <a:solidFill>
                            <a:schemeClr val="accent2"/>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pic>
        <p:nvPicPr>
          <p:cNvPr id="10" name="Imag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9154" y="173697"/>
            <a:ext cx="715334" cy="663015"/>
          </a:xfrm>
          <a:prstGeom prst="rect">
            <a:avLst/>
          </a:prstGeom>
        </p:spPr>
      </p:pic>
      <p:sp>
        <p:nvSpPr>
          <p:cNvPr id="2" name="Espace réservé du titre 1"/>
          <p:cNvSpPr>
            <a:spLocks noGrp="1"/>
          </p:cNvSpPr>
          <p:nvPr>
            <p:ph type="title"/>
          </p:nvPr>
        </p:nvSpPr>
        <p:spPr>
          <a:xfrm>
            <a:off x="468000" y="432000"/>
            <a:ext cx="8229600" cy="562074"/>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8" name="Espace réservé du texte 2"/>
          <p:cNvSpPr txBox="1">
            <a:spLocks/>
          </p:cNvSpPr>
          <p:nvPr/>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a:t>
            </a:fld>
            <a:endParaRPr lang="en-GB" dirty="0"/>
          </a:p>
        </p:txBody>
      </p:sp>
      <p:pic>
        <p:nvPicPr>
          <p:cNvPr id="5" name="Grafik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8648" y="167083"/>
            <a:ext cx="1800199" cy="674718"/>
          </a:xfrm>
          <a:prstGeom prst="rect">
            <a:avLst/>
          </a:prstGeom>
        </p:spPr>
      </p:pic>
    </p:spTree>
    <p:extLst>
      <p:ext uri="{BB962C8B-B14F-4D97-AF65-F5344CB8AC3E}">
        <p14:creationId xmlns:p14="http://schemas.microsoft.com/office/powerpoint/2010/main" val="1877882519"/>
      </p:ext>
    </p:extLst>
  </p:cSld>
  <p:clrMap bg1="lt1" tx1="dk1" bg2="lt2" tx2="dk2" accent1="accent1" accent2="accent2" accent3="accent3" accent4="accent4" accent5="accent5" accent6="accent6" hlink="hlink" folHlink="folHlink"/>
  <p:sldLayoutIdLst>
    <p:sldLayoutId id="2147483668" r:id="rId1"/>
    <p:sldLayoutId id="2147483703" r:id="rId2"/>
    <p:sldLayoutId id="2147483704" r:id="rId3"/>
    <p:sldLayoutId id="2147483671" r:id="rId4"/>
    <p:sldLayoutId id="2147483670" r:id="rId5"/>
    <p:sldLayoutId id="2147483684" r:id="rId6"/>
    <p:sldLayoutId id="2147483675" r:id="rId7"/>
    <p:sldLayoutId id="2147483686" r:id="rId8"/>
    <p:sldLayoutId id="2147483687" r:id="rId9"/>
    <p:sldLayoutId id="2147483688" r:id="rId10"/>
    <p:sldLayoutId id="2147483689" r:id="rId11"/>
    <p:sldLayoutId id="2147483676" r:id="rId12"/>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b="0" kern="1200" baseline="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 style</a:t>
            </a:r>
            <a:endParaRPr lang="en-GB" noProof="0" dirty="0"/>
          </a:p>
        </p:txBody>
      </p:sp>
      <p:sp>
        <p:nvSpPr>
          <p:cNvPr id="7" name="Espace réservé du texte 2"/>
          <p:cNvSpPr txBox="1">
            <a:spLocks/>
          </p:cNvSpPr>
          <p:nvPr/>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a:t>
            </a:fld>
            <a:endParaRPr lang="en-GB" dirty="0"/>
          </a:p>
        </p:txBody>
      </p:sp>
      <p:graphicFrame>
        <p:nvGraphicFramePr>
          <p:cNvPr id="8" name="Tableau 7"/>
          <p:cNvGraphicFramePr>
            <a:graphicFrameLocks noGrp="1"/>
          </p:cNvGraphicFramePr>
          <p:nvPr>
            <p:extLst>
              <p:ext uri="{D42A27DB-BD31-4B8C-83A1-F6EECF244321}">
                <p14:modId xmlns:p14="http://schemas.microsoft.com/office/powerpoint/2010/main" val="3529917540"/>
              </p:ext>
            </p:extLst>
          </p:nvPr>
        </p:nvGraphicFramePr>
        <p:xfrm>
          <a:off x="0" y="6807656"/>
          <a:ext cx="9144000" cy="365760"/>
        </p:xfrm>
        <a:graphic>
          <a:graphicData uri="http://schemas.openxmlformats.org/drawingml/2006/table">
            <a:tbl>
              <a:tblPr firstRow="1" bandRow="1">
                <a:tableStyleId>{5C22544A-7EE6-4342-B048-85BDC9FD1C3A}</a:tableStyleId>
              </a:tblPr>
              <a:tblGrid>
                <a:gridCol w="2286000"/>
                <a:gridCol w="2286000"/>
                <a:gridCol w="2286000"/>
                <a:gridCol w="2286000"/>
              </a:tblGrid>
              <a:tr h="154816">
                <a:tc>
                  <a:txBody>
                    <a:bodyPr/>
                    <a:lstStyle/>
                    <a:p>
                      <a:endParaRPr lang="en-GB" sz="800" dirty="0">
                        <a:ln w="3175">
                          <a:solidFill>
                            <a:schemeClr val="accent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endParaRPr lang="en-GB" dirty="0">
                        <a:ln w="3175">
                          <a:solidFill>
                            <a:schemeClr val="accent4"/>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CB8CF"/>
                    </a:solidFill>
                  </a:tcPr>
                </a:tc>
                <a:tc>
                  <a:txBody>
                    <a:bodyPr/>
                    <a:lstStyle/>
                    <a:p>
                      <a:endParaRPr lang="en-GB" dirty="0">
                        <a:ln w="3175">
                          <a:solidFill>
                            <a:schemeClr val="accent3"/>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9961"/>
                    </a:solidFill>
                  </a:tcPr>
                </a:tc>
                <a:tc>
                  <a:txBody>
                    <a:bodyPr/>
                    <a:lstStyle/>
                    <a:p>
                      <a:endParaRPr lang="en-GB" dirty="0">
                        <a:ln w="3175">
                          <a:solidFill>
                            <a:schemeClr val="accent2"/>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spTree>
    <p:extLst>
      <p:ext uri="{BB962C8B-B14F-4D97-AF65-F5344CB8AC3E}">
        <p14:creationId xmlns:p14="http://schemas.microsoft.com/office/powerpoint/2010/main" val="545381297"/>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ct val="20000"/>
        </a:spcBef>
        <a:spcAft>
          <a:spcPts val="0"/>
        </a:spcAft>
        <a:buClrTx/>
        <a:buSzTx/>
        <a:buFontTx/>
        <a:buNone/>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4264650181"/>
              </p:ext>
            </p:extLst>
          </p:nvPr>
        </p:nvGraphicFramePr>
        <p:xfrm>
          <a:off x="0" y="6807656"/>
          <a:ext cx="9144000" cy="365760"/>
        </p:xfrm>
        <a:graphic>
          <a:graphicData uri="http://schemas.openxmlformats.org/drawingml/2006/table">
            <a:tbl>
              <a:tblPr firstRow="1" bandRow="1">
                <a:tableStyleId>{5C22544A-7EE6-4342-B048-85BDC9FD1C3A}</a:tableStyleId>
              </a:tblPr>
              <a:tblGrid>
                <a:gridCol w="2286000"/>
                <a:gridCol w="2286000"/>
                <a:gridCol w="2286000"/>
                <a:gridCol w="2286000"/>
              </a:tblGrid>
              <a:tr h="154816">
                <a:tc>
                  <a:txBody>
                    <a:bodyPr/>
                    <a:lstStyle/>
                    <a:p>
                      <a:endParaRPr lang="en-GB" sz="800" dirty="0">
                        <a:ln w="3175">
                          <a:solidFill>
                            <a:schemeClr val="accent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endParaRPr lang="en-GB" dirty="0">
                        <a:ln w="3175">
                          <a:solidFill>
                            <a:schemeClr val="accent4"/>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CB8CF"/>
                    </a:solidFill>
                  </a:tcPr>
                </a:tc>
                <a:tc>
                  <a:txBody>
                    <a:bodyPr/>
                    <a:lstStyle/>
                    <a:p>
                      <a:endParaRPr lang="en-GB" dirty="0">
                        <a:ln w="3175">
                          <a:solidFill>
                            <a:schemeClr val="accent3"/>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9961"/>
                    </a:solidFill>
                  </a:tcPr>
                </a:tc>
                <a:tc>
                  <a:txBody>
                    <a:bodyPr/>
                    <a:lstStyle/>
                    <a:p>
                      <a:endParaRPr lang="en-GB" dirty="0">
                        <a:ln w="3175">
                          <a:solidFill>
                            <a:schemeClr val="accent2"/>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pic>
        <p:nvPicPr>
          <p:cNvPr id="3" name="Grafik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36296" y="260648"/>
            <a:ext cx="1726708" cy="647173"/>
          </a:xfrm>
          <a:prstGeom prst="rect">
            <a:avLst/>
          </a:prstGeom>
        </p:spPr>
      </p:pic>
    </p:spTree>
    <p:extLst>
      <p:ext uri="{BB962C8B-B14F-4D97-AF65-F5344CB8AC3E}">
        <p14:creationId xmlns:p14="http://schemas.microsoft.com/office/powerpoint/2010/main" val="23249924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368000"/>
            <a:ext cx="8229600" cy="4525963"/>
          </a:xfrm>
          <a:prstGeom prst="rect">
            <a:avLst/>
          </a:prstGeom>
        </p:spPr>
        <p:txBody>
          <a:bodyPr vert="horz" lIns="91440" tIns="45720" rIns="91440" bIns="45720" rtlCol="0">
            <a:normAutofit/>
          </a:bodyPr>
          <a:lstStyle/>
          <a:p>
            <a:pPr lvl="0"/>
            <a:r>
              <a:rPr lang="fr-FR" dirty="0" smtClean="0"/>
              <a:t>Edit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p:txBody>
      </p:sp>
      <p:graphicFrame>
        <p:nvGraphicFramePr>
          <p:cNvPr id="9" name="Tableau 8"/>
          <p:cNvGraphicFramePr>
            <a:graphicFrameLocks noGrp="1"/>
          </p:cNvGraphicFramePr>
          <p:nvPr>
            <p:extLst/>
          </p:nvPr>
        </p:nvGraphicFramePr>
        <p:xfrm>
          <a:off x="0" y="6807656"/>
          <a:ext cx="9144000" cy="365760"/>
        </p:xfrm>
        <a:graphic>
          <a:graphicData uri="http://schemas.openxmlformats.org/drawingml/2006/table">
            <a:tbl>
              <a:tblPr firstRow="1" bandRow="1">
                <a:tableStyleId>{5C22544A-7EE6-4342-B048-85BDC9FD1C3A}</a:tableStyleId>
              </a:tblPr>
              <a:tblGrid>
                <a:gridCol w="2286000"/>
                <a:gridCol w="2286000"/>
                <a:gridCol w="2286000"/>
                <a:gridCol w="2286000"/>
              </a:tblGrid>
              <a:tr h="154816">
                <a:tc>
                  <a:txBody>
                    <a:bodyPr/>
                    <a:lstStyle/>
                    <a:p>
                      <a:endParaRPr lang="en-GB" sz="800" dirty="0">
                        <a:ln w="3175">
                          <a:solidFill>
                            <a:schemeClr val="accent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endParaRPr lang="en-GB" dirty="0">
                        <a:ln w="3175">
                          <a:solidFill>
                            <a:schemeClr val="accent4"/>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CB8CF"/>
                    </a:solidFill>
                  </a:tcPr>
                </a:tc>
                <a:tc>
                  <a:txBody>
                    <a:bodyPr/>
                    <a:lstStyle/>
                    <a:p>
                      <a:endParaRPr lang="en-GB" dirty="0">
                        <a:ln w="3175">
                          <a:solidFill>
                            <a:schemeClr val="accent3"/>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9961"/>
                    </a:solidFill>
                  </a:tcPr>
                </a:tc>
                <a:tc>
                  <a:txBody>
                    <a:bodyPr/>
                    <a:lstStyle/>
                    <a:p>
                      <a:endParaRPr lang="en-GB" dirty="0">
                        <a:ln w="3175">
                          <a:solidFill>
                            <a:schemeClr val="accent2"/>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pic>
        <p:nvPicPr>
          <p:cNvPr id="10" name="Imag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9154" y="173697"/>
            <a:ext cx="715334" cy="663015"/>
          </a:xfrm>
          <a:prstGeom prst="rect">
            <a:avLst/>
          </a:prstGeom>
        </p:spPr>
      </p:pic>
      <p:sp>
        <p:nvSpPr>
          <p:cNvPr id="2" name="Espace réservé du titre 1"/>
          <p:cNvSpPr>
            <a:spLocks noGrp="1"/>
          </p:cNvSpPr>
          <p:nvPr>
            <p:ph type="title"/>
          </p:nvPr>
        </p:nvSpPr>
        <p:spPr>
          <a:xfrm>
            <a:off x="468000" y="432000"/>
            <a:ext cx="8229600" cy="562074"/>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8" name="Espace réservé du texte 2"/>
          <p:cNvSpPr txBox="1">
            <a:spLocks/>
          </p:cNvSpPr>
          <p:nvPr/>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solidFill>
                  <a:prstClr val="black"/>
                </a:solidFill>
              </a:rPr>
              <a:pPr/>
              <a:t>‹#›</a:t>
            </a:fld>
            <a:endParaRPr lang="en-GB" dirty="0">
              <a:solidFill>
                <a:prstClr val="black"/>
              </a:solidFill>
            </a:endParaRPr>
          </a:p>
        </p:txBody>
      </p:sp>
      <p:pic>
        <p:nvPicPr>
          <p:cNvPr id="5" name="Grafik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8648" y="167083"/>
            <a:ext cx="1800199" cy="674718"/>
          </a:xfrm>
          <a:prstGeom prst="rect">
            <a:avLst/>
          </a:prstGeom>
        </p:spPr>
      </p:pic>
    </p:spTree>
    <p:extLst>
      <p:ext uri="{BB962C8B-B14F-4D97-AF65-F5344CB8AC3E}">
        <p14:creationId xmlns:p14="http://schemas.microsoft.com/office/powerpoint/2010/main" val="42076761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b="0" kern="1200" baseline="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3.xml"/><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image" Target="../media/image39.png"/><Relationship Id="rId5" Type="http://schemas.openxmlformats.org/officeDocument/2006/relationships/diagramColors" Target="../diagrams/colors3.xml"/><Relationship Id="rId10" Type="http://schemas.openxmlformats.org/officeDocument/2006/relationships/image" Target="../media/image38.png"/><Relationship Id="rId4" Type="http://schemas.openxmlformats.org/officeDocument/2006/relationships/diagramQuickStyle" Target="../diagrams/quickStyle3.xm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683568" y="5013176"/>
            <a:ext cx="8208913" cy="288008"/>
          </a:xfrm>
        </p:spPr>
        <p:txBody>
          <a:bodyPr/>
          <a:lstStyle/>
          <a:p>
            <a:r>
              <a:rPr lang="hu-HU" dirty="0" smtClean="0">
                <a:solidFill>
                  <a:schemeClr val="tx2"/>
                </a:solidFill>
                <a:latin typeface="+mj-lt"/>
                <a:ea typeface="Open Sans" panose="020B0606030504020204" pitchFamily="34" charset="0"/>
                <a:cs typeface="Open Sans" panose="020B0606030504020204" pitchFamily="34" charset="0"/>
              </a:rPr>
              <a:t>Mária BARACSI</a:t>
            </a:r>
            <a:endParaRPr lang="en-GB" dirty="0">
              <a:solidFill>
                <a:schemeClr val="tx2"/>
              </a:solidFill>
              <a:latin typeface="+mj-lt"/>
              <a:ea typeface="Open Sans" panose="020B0606030504020204" pitchFamily="34" charset="0"/>
              <a:cs typeface="Open Sans" panose="020B0606030504020204" pitchFamily="34" charset="0"/>
            </a:endParaRPr>
          </a:p>
        </p:txBody>
      </p:sp>
      <p:sp>
        <p:nvSpPr>
          <p:cNvPr id="9" name="Espace réservé du texte 8"/>
          <p:cNvSpPr>
            <a:spLocks noGrp="1"/>
          </p:cNvSpPr>
          <p:nvPr>
            <p:ph type="body" sz="quarter" idx="11"/>
          </p:nvPr>
        </p:nvSpPr>
        <p:spPr>
          <a:xfrm>
            <a:off x="683568" y="5301208"/>
            <a:ext cx="8460432" cy="576064"/>
          </a:xfrm>
        </p:spPr>
        <p:txBody>
          <a:bodyPr/>
          <a:lstStyle/>
          <a:p>
            <a:r>
              <a:rPr lang="en-GB" sz="1800" dirty="0" smtClean="0">
                <a:solidFill>
                  <a:schemeClr val="tx1">
                    <a:lumMod val="65000"/>
                    <a:lumOff val="35000"/>
                  </a:schemeClr>
                </a:solidFill>
                <a:latin typeface="+mj-lt"/>
                <a:ea typeface="Open Sans" panose="020B0606030504020204" pitchFamily="34" charset="0"/>
                <a:cs typeface="Open Sans" panose="020B0606030504020204" pitchFamily="34" charset="0"/>
              </a:rPr>
              <a:t>Coordinator, IFKA Public Benefit </a:t>
            </a:r>
            <a:r>
              <a:rPr lang="en-GB" sz="1800" dirty="0" err="1" smtClean="0">
                <a:solidFill>
                  <a:schemeClr val="tx1">
                    <a:lumMod val="65000"/>
                    <a:lumOff val="35000"/>
                  </a:schemeClr>
                </a:solidFill>
                <a:latin typeface="+mj-lt"/>
                <a:ea typeface="Open Sans" panose="020B0606030504020204" pitchFamily="34" charset="0"/>
                <a:cs typeface="Open Sans" panose="020B0606030504020204" pitchFamily="34" charset="0"/>
              </a:rPr>
              <a:t>Nonprofit</a:t>
            </a:r>
            <a:r>
              <a:rPr lang="en-GB" sz="1800" dirty="0" smtClean="0">
                <a:solidFill>
                  <a:schemeClr val="tx1">
                    <a:lumMod val="65000"/>
                    <a:lumOff val="35000"/>
                  </a:schemeClr>
                </a:solidFill>
                <a:latin typeface="+mj-lt"/>
                <a:ea typeface="Open Sans" panose="020B0606030504020204" pitchFamily="34" charset="0"/>
                <a:cs typeface="Open Sans" panose="020B0606030504020204" pitchFamily="34" charset="0"/>
              </a:rPr>
              <a:t> Ltd. For the Development of the Industry</a:t>
            </a:r>
            <a:endParaRPr lang="en-GB" sz="1800" dirty="0">
              <a:solidFill>
                <a:schemeClr val="tx1">
                  <a:lumMod val="65000"/>
                  <a:lumOff val="35000"/>
                </a:schemeClr>
              </a:solidFill>
              <a:latin typeface="+mj-lt"/>
              <a:ea typeface="Open Sans" panose="020B0606030504020204" pitchFamily="34" charset="0"/>
              <a:cs typeface="Open Sans" panose="020B0606030504020204" pitchFamily="34" charset="0"/>
            </a:endParaRPr>
          </a:p>
        </p:txBody>
      </p:sp>
      <p:sp>
        <p:nvSpPr>
          <p:cNvPr id="10" name="Espace réservé du texte 9"/>
          <p:cNvSpPr>
            <a:spLocks noGrp="1"/>
          </p:cNvSpPr>
          <p:nvPr>
            <p:ph type="body" sz="quarter" idx="12"/>
          </p:nvPr>
        </p:nvSpPr>
        <p:spPr>
          <a:xfrm>
            <a:off x="683568" y="5949280"/>
            <a:ext cx="8352929" cy="288032"/>
          </a:xfrm>
        </p:spPr>
        <p:txBody>
          <a:bodyPr/>
          <a:lstStyle/>
          <a:p>
            <a:r>
              <a:rPr lang="hu-HU" sz="1800" dirty="0" smtClean="0">
                <a:solidFill>
                  <a:schemeClr val="tx1">
                    <a:lumMod val="50000"/>
                    <a:lumOff val="50000"/>
                  </a:schemeClr>
                </a:solidFill>
                <a:latin typeface="+mj-lt"/>
                <a:ea typeface="Open Sans" panose="020B0606030504020204" pitchFamily="34" charset="0"/>
                <a:cs typeface="Open Sans" panose="020B0606030504020204" pitchFamily="34" charset="0"/>
              </a:rPr>
              <a:t>baracsi@ifka.hu</a:t>
            </a:r>
            <a:endParaRPr lang="en-GB" sz="1800" dirty="0">
              <a:solidFill>
                <a:schemeClr val="tx1">
                  <a:lumMod val="50000"/>
                  <a:lumOff val="50000"/>
                </a:schemeClr>
              </a:solidFill>
              <a:latin typeface="+mj-lt"/>
              <a:ea typeface="Open Sans" panose="020B0606030504020204" pitchFamily="34" charset="0"/>
              <a:cs typeface="Open Sans" panose="020B0606030504020204" pitchFamily="34" charset="0"/>
            </a:endParaRPr>
          </a:p>
        </p:txBody>
      </p:sp>
      <p:sp>
        <p:nvSpPr>
          <p:cNvPr id="2" name="Titre 1"/>
          <p:cNvSpPr>
            <a:spLocks noGrp="1"/>
          </p:cNvSpPr>
          <p:nvPr>
            <p:ph type="ctrTitle"/>
          </p:nvPr>
        </p:nvSpPr>
        <p:spPr>
          <a:xfrm>
            <a:off x="755576" y="3284984"/>
            <a:ext cx="7772400" cy="1656184"/>
          </a:xfrm>
        </p:spPr>
        <p:txBody>
          <a:bodyPr>
            <a:noAutofit/>
          </a:bodyPr>
          <a:lstStyle/>
          <a:p>
            <a:r>
              <a:rPr lang="hu-HU" sz="2800" b="1" dirty="0" smtClean="0"/>
              <a:t>SOCIAL SEEDS – </a:t>
            </a:r>
            <a:r>
              <a:rPr lang="hu-HU" sz="2800" b="1" dirty="0" err="1" smtClean="0"/>
              <a:t>Towards</a:t>
            </a:r>
            <a:r>
              <a:rPr lang="hu-HU" sz="2800" b="1" dirty="0" smtClean="0"/>
              <a:t> a </a:t>
            </a:r>
            <a:r>
              <a:rPr lang="hu-HU" sz="2800" b="1" dirty="0" err="1" smtClean="0"/>
              <a:t>socially</a:t>
            </a:r>
            <a:r>
              <a:rPr lang="hu-HU" sz="2800" b="1" dirty="0" smtClean="0"/>
              <a:t> </a:t>
            </a:r>
            <a:r>
              <a:rPr lang="hu-HU" sz="2800" b="1" dirty="0" err="1" smtClean="0"/>
              <a:t>responsible</a:t>
            </a:r>
            <a:r>
              <a:rPr lang="hu-HU" sz="2800" b="1" dirty="0" smtClean="0"/>
              <a:t> and </a:t>
            </a:r>
            <a:r>
              <a:rPr lang="hu-HU" sz="2800" b="1" dirty="0" err="1" smtClean="0"/>
              <a:t>innovative</a:t>
            </a:r>
            <a:r>
              <a:rPr lang="hu-HU" sz="2800" b="1" dirty="0" smtClean="0"/>
              <a:t> Europe</a:t>
            </a:r>
            <a:endParaRPr lang="en-GB" sz="2800" b="1" dirty="0"/>
          </a:p>
        </p:txBody>
      </p:sp>
      <p:pic>
        <p:nvPicPr>
          <p:cNvPr id="6" name="Kép 5"/>
          <p:cNvPicPr>
            <a:picLocks noChangeAspect="1"/>
          </p:cNvPicPr>
          <p:nvPr/>
        </p:nvPicPr>
        <p:blipFill>
          <a:blip r:embed="rId2"/>
          <a:stretch>
            <a:fillRect/>
          </a:stretch>
        </p:blipFill>
        <p:spPr>
          <a:xfrm>
            <a:off x="6876256" y="6165304"/>
            <a:ext cx="1869357" cy="463259"/>
          </a:xfrm>
          <a:prstGeom prst="rect">
            <a:avLst/>
          </a:prstGeom>
        </p:spPr>
      </p:pic>
    </p:spTree>
    <p:extLst>
      <p:ext uri="{BB962C8B-B14F-4D97-AF65-F5344CB8AC3E}">
        <p14:creationId xmlns:p14="http://schemas.microsoft.com/office/powerpoint/2010/main" val="285219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548680"/>
            <a:ext cx="8229600" cy="720080"/>
          </a:xfrm>
        </p:spPr>
        <p:txBody>
          <a:bodyPr/>
          <a:lstStyle/>
          <a:p>
            <a:r>
              <a:rPr lang="hu-HU" sz="2400" b="1" dirty="0" err="1" smtClean="0">
                <a:ea typeface="Open Sans" panose="020B0606030504020204" pitchFamily="34" charset="0"/>
                <a:cs typeface="Open Sans" panose="020B0606030504020204" pitchFamily="34" charset="0"/>
              </a:rPr>
              <a:t>Methodology</a:t>
            </a:r>
            <a:r>
              <a:rPr lang="hu-HU" sz="2400" b="1" dirty="0" smtClean="0">
                <a:ea typeface="Open Sans" panose="020B0606030504020204" pitchFamily="34" charset="0"/>
                <a:cs typeface="Open Sans" panose="020B0606030504020204" pitchFamily="34" charset="0"/>
              </a:rPr>
              <a:t> – mentor – </a:t>
            </a:r>
            <a:r>
              <a:rPr lang="hu-HU" sz="2400" b="1" dirty="0" err="1" smtClean="0">
                <a:ea typeface="Open Sans" panose="020B0606030504020204" pitchFamily="34" charset="0"/>
                <a:cs typeface="Open Sans" panose="020B0606030504020204" pitchFamily="34" charset="0"/>
              </a:rPr>
              <a:t>mentee</a:t>
            </a:r>
            <a:r>
              <a:rPr lang="hu-HU" sz="2400" b="1" dirty="0" smtClean="0">
                <a:ea typeface="Open Sans" panose="020B0606030504020204" pitchFamily="34" charset="0"/>
                <a:cs typeface="Open Sans" panose="020B0606030504020204" pitchFamily="34" charset="0"/>
              </a:rPr>
              <a:t> „</a:t>
            </a:r>
            <a:r>
              <a:rPr lang="hu-HU" sz="2400" b="1" dirty="0" err="1" smtClean="0">
                <a:ea typeface="Open Sans" panose="020B0606030504020204" pitchFamily="34" charset="0"/>
                <a:cs typeface="Open Sans" panose="020B0606030504020204" pitchFamily="34" charset="0"/>
              </a:rPr>
              <a:t>pairing</a:t>
            </a:r>
            <a:r>
              <a:rPr lang="hu-HU" sz="2400" b="1" dirty="0" smtClean="0">
                <a:ea typeface="Open Sans" panose="020B0606030504020204" pitchFamily="34" charset="0"/>
                <a:cs typeface="Open Sans" panose="020B0606030504020204" pitchFamily="34" charset="0"/>
              </a:rPr>
              <a:t>”</a:t>
            </a:r>
            <a:endParaRPr lang="en-GB" sz="2400" b="1" dirty="0">
              <a:ea typeface="Open Sans" panose="020B0606030504020204" pitchFamily="34" charset="0"/>
              <a:cs typeface="Open Sans" panose="020B0606030504020204" pitchFamily="34" charset="0"/>
            </a:endParaRPr>
          </a:p>
        </p:txBody>
      </p:sp>
      <p:graphicFrame>
        <p:nvGraphicFramePr>
          <p:cNvPr id="12" name="Diagram 11"/>
          <p:cNvGraphicFramePr/>
          <p:nvPr>
            <p:extLst>
              <p:ext uri="{D42A27DB-BD31-4B8C-83A1-F6EECF244321}">
                <p14:modId xmlns:p14="http://schemas.microsoft.com/office/powerpoint/2010/main" val="4073356532"/>
              </p:ext>
            </p:extLst>
          </p:nvPr>
        </p:nvGraphicFramePr>
        <p:xfrm>
          <a:off x="827584" y="1412776"/>
          <a:ext cx="6096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zövegdoboz 12"/>
          <p:cNvSpPr txBox="1"/>
          <p:nvPr/>
        </p:nvSpPr>
        <p:spPr>
          <a:xfrm>
            <a:off x="7051209" y="1772816"/>
            <a:ext cx="1985287" cy="4524315"/>
          </a:xfrm>
          <a:prstGeom prst="rect">
            <a:avLst/>
          </a:prstGeom>
          <a:noFill/>
        </p:spPr>
        <p:txBody>
          <a:bodyPr vert="horz" wrap="square" rtlCol="0">
            <a:spAutoFit/>
          </a:bodyPr>
          <a:lstStyle/>
          <a:p>
            <a:pPr algn="ctr"/>
            <a:r>
              <a:rPr lang="hu-HU" dirty="0" smtClean="0">
                <a:solidFill>
                  <a:schemeClr val="tx2"/>
                </a:solidFill>
                <a:latin typeface="+mj-lt"/>
                <a:ea typeface="Open Sans" panose="020B0606030504020204" pitchFamily="34" charset="0"/>
                <a:cs typeface="Open Sans" panose="020B0606030504020204" pitchFamily="34" charset="0"/>
              </a:rPr>
              <a:t>UNIQUE QUALITATIVE</a:t>
            </a:r>
          </a:p>
          <a:p>
            <a:pPr algn="ctr"/>
            <a:r>
              <a:rPr lang="hu-HU" dirty="0" smtClean="0">
                <a:solidFill>
                  <a:schemeClr val="tx2"/>
                </a:solidFill>
                <a:latin typeface="+mj-lt"/>
                <a:ea typeface="Open Sans" panose="020B0606030504020204" pitchFamily="34" charset="0"/>
                <a:cs typeface="Open Sans" panose="020B0606030504020204" pitchFamily="34" charset="0"/>
              </a:rPr>
              <a:t>&amp;</a:t>
            </a:r>
          </a:p>
          <a:p>
            <a:pPr algn="ctr"/>
            <a:r>
              <a:rPr lang="hu-HU" dirty="0" smtClean="0">
                <a:solidFill>
                  <a:schemeClr val="tx2"/>
                </a:solidFill>
                <a:latin typeface="+mj-lt"/>
                <a:ea typeface="Open Sans" panose="020B0606030504020204" pitchFamily="34" charset="0"/>
                <a:cs typeface="Open Sans" panose="020B0606030504020204" pitchFamily="34" charset="0"/>
              </a:rPr>
              <a:t>QUANTITATIVE METHODOLOGY APPLIED</a:t>
            </a:r>
          </a:p>
          <a:p>
            <a:pPr algn="ctr"/>
            <a:endParaRPr lang="hu-HU" dirty="0">
              <a:solidFill>
                <a:schemeClr val="tx2"/>
              </a:solidFill>
              <a:latin typeface="+mj-lt"/>
              <a:ea typeface="Open Sans" panose="020B0606030504020204" pitchFamily="34" charset="0"/>
              <a:cs typeface="Open Sans" panose="020B0606030504020204" pitchFamily="34" charset="0"/>
            </a:endParaRPr>
          </a:p>
          <a:p>
            <a:pPr algn="ctr"/>
            <a:endParaRPr lang="hu-HU" dirty="0" smtClean="0">
              <a:solidFill>
                <a:schemeClr val="tx2"/>
              </a:solidFill>
              <a:latin typeface="+mj-lt"/>
              <a:ea typeface="Open Sans" panose="020B0606030504020204" pitchFamily="34" charset="0"/>
              <a:cs typeface="Open Sans" panose="020B0606030504020204" pitchFamily="34" charset="0"/>
            </a:endParaRPr>
          </a:p>
          <a:p>
            <a:pPr algn="ctr"/>
            <a:endParaRPr lang="hu-HU" dirty="0" smtClean="0">
              <a:solidFill>
                <a:schemeClr val="tx2"/>
              </a:solidFill>
              <a:latin typeface="+mj-lt"/>
              <a:ea typeface="Open Sans" panose="020B0606030504020204" pitchFamily="34" charset="0"/>
              <a:cs typeface="Open Sans" panose="020B0606030504020204" pitchFamily="34" charset="0"/>
            </a:endParaRPr>
          </a:p>
          <a:p>
            <a:pPr algn="ctr"/>
            <a:r>
              <a:rPr lang="hu-HU" b="1" u="sng" dirty="0" err="1" smtClean="0">
                <a:solidFill>
                  <a:schemeClr val="tx2"/>
                </a:solidFill>
                <a:latin typeface="+mj-lt"/>
                <a:ea typeface="Open Sans" panose="020B0606030504020204" pitchFamily="34" charset="0"/>
                <a:cs typeface="Open Sans" panose="020B0606030504020204" pitchFamily="34" charset="0"/>
              </a:rPr>
              <a:t>Benefits</a:t>
            </a:r>
            <a:r>
              <a:rPr lang="hu-HU" b="1" u="sng" dirty="0" smtClean="0">
                <a:solidFill>
                  <a:schemeClr val="tx2"/>
                </a:solidFill>
                <a:latin typeface="+mj-lt"/>
                <a:ea typeface="Open Sans" panose="020B0606030504020204" pitchFamily="34" charset="0"/>
                <a:cs typeface="Open Sans" panose="020B0606030504020204" pitchFamily="34" charset="0"/>
              </a:rPr>
              <a:t>:</a:t>
            </a:r>
          </a:p>
          <a:p>
            <a:pPr algn="ctr"/>
            <a:r>
              <a:rPr lang="en-US" dirty="0">
                <a:solidFill>
                  <a:schemeClr val="tx2"/>
                </a:solidFill>
                <a:latin typeface="+mj-lt"/>
                <a:ea typeface="Open Sans" panose="020B0606030504020204" pitchFamily="34" charset="0"/>
                <a:cs typeface="Open Sans" panose="020B0606030504020204" pitchFamily="34" charset="0"/>
              </a:rPr>
              <a:t> information is richer and has a deeper insight into the phenomenon under study</a:t>
            </a:r>
            <a:endParaRPr lang="hu-HU" dirty="0">
              <a:solidFill>
                <a:schemeClr val="tx2"/>
              </a:solidFill>
              <a:latin typeface="+mj-lt"/>
              <a:ea typeface="Open Sans" panose="020B0606030504020204" pitchFamily="34" charset="0"/>
              <a:cs typeface="Open Sans" panose="020B0606030504020204" pitchFamily="34" charset="0"/>
            </a:endParaRPr>
          </a:p>
        </p:txBody>
      </p:sp>
      <p:sp>
        <p:nvSpPr>
          <p:cNvPr id="14" name="Szövegdoboz 13"/>
          <p:cNvSpPr txBox="1"/>
          <p:nvPr/>
        </p:nvSpPr>
        <p:spPr>
          <a:xfrm>
            <a:off x="179512" y="1340768"/>
            <a:ext cx="551433" cy="2376264"/>
          </a:xfrm>
          <a:prstGeom prst="rect">
            <a:avLst/>
          </a:prstGeom>
          <a:noFill/>
        </p:spPr>
        <p:txBody>
          <a:bodyPr vert="wordArtVert" wrap="square" rtlCol="0">
            <a:spAutoFit/>
          </a:bodyPr>
          <a:lstStyle/>
          <a:p>
            <a:r>
              <a:rPr lang="hu-HU"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SOURCE</a:t>
            </a:r>
            <a:endParaRPr lang="hu-HU"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Szövegdoboz 14"/>
          <p:cNvSpPr txBox="1"/>
          <p:nvPr/>
        </p:nvSpPr>
        <p:spPr>
          <a:xfrm>
            <a:off x="179512" y="3717032"/>
            <a:ext cx="551433" cy="3024336"/>
          </a:xfrm>
          <a:prstGeom prst="rect">
            <a:avLst/>
          </a:prstGeom>
          <a:noFill/>
        </p:spPr>
        <p:txBody>
          <a:bodyPr vert="wordArtVert" wrap="square" rtlCol="0">
            <a:spAutoFit/>
          </a:bodyPr>
          <a:lstStyle/>
          <a:p>
            <a:r>
              <a:rPr lang="hu-HU" b="1" dirty="0" smtClean="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t>ANALYSIS</a:t>
            </a:r>
            <a:endParaRPr lang="hu-HU" b="1" dirty="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églalap 6"/>
          <p:cNvSpPr/>
          <p:nvPr/>
        </p:nvSpPr>
        <p:spPr>
          <a:xfrm>
            <a:off x="8604448" y="6453336"/>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7185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332656"/>
            <a:ext cx="8229600" cy="562074"/>
          </a:xfrm>
        </p:spPr>
        <p:txBody>
          <a:bodyPr/>
          <a:lstStyle/>
          <a:p>
            <a:r>
              <a:rPr lang="hu-HU" sz="2400" b="1" dirty="0" smtClean="0"/>
              <a:t>Policy </a:t>
            </a:r>
            <a:r>
              <a:rPr lang="hu-HU" sz="2400" b="1" dirty="0" err="1" smtClean="0"/>
              <a:t>landscape</a:t>
            </a:r>
            <a:r>
              <a:rPr lang="hu-HU" sz="2400" b="1" dirty="0" smtClean="0"/>
              <a:t> in SOCIAL SEEDS </a:t>
            </a:r>
            <a:r>
              <a:rPr lang="hu-HU" sz="2400" b="1" dirty="0" err="1" smtClean="0"/>
              <a:t>countries</a:t>
            </a:r>
            <a:endParaRPr lang="hu-HU" sz="2400" b="1" dirty="0"/>
          </a:p>
        </p:txBody>
      </p:sp>
      <p:graphicFrame>
        <p:nvGraphicFramePr>
          <p:cNvPr id="4" name="Táblázat 3"/>
          <p:cNvGraphicFramePr>
            <a:graphicFrameLocks noGrp="1"/>
          </p:cNvGraphicFramePr>
          <p:nvPr>
            <p:extLst>
              <p:ext uri="{D42A27DB-BD31-4B8C-83A1-F6EECF244321}">
                <p14:modId xmlns:p14="http://schemas.microsoft.com/office/powerpoint/2010/main" val="1839589640"/>
              </p:ext>
            </p:extLst>
          </p:nvPr>
        </p:nvGraphicFramePr>
        <p:xfrm>
          <a:off x="0" y="692696"/>
          <a:ext cx="9143999" cy="6165304"/>
        </p:xfrm>
        <a:graphic>
          <a:graphicData uri="http://schemas.openxmlformats.org/drawingml/2006/table">
            <a:tbl>
              <a:tblPr firstRow="1" bandRow="1">
                <a:tableStyleId>{D27102A9-8310-4765-A935-A1911B00CA55}</a:tableStyleId>
              </a:tblPr>
              <a:tblGrid>
                <a:gridCol w="5277069"/>
                <a:gridCol w="506020"/>
                <a:gridCol w="506020"/>
                <a:gridCol w="506020"/>
                <a:gridCol w="650598"/>
                <a:gridCol w="506020"/>
                <a:gridCol w="578309"/>
                <a:gridCol w="613943"/>
              </a:tblGrid>
              <a:tr h="762146">
                <a:tc>
                  <a:txBody>
                    <a:bodyPr/>
                    <a:lstStyle/>
                    <a:p>
                      <a:pPr algn="ctr"/>
                      <a:r>
                        <a:rPr lang="hu-HU" sz="1400" dirty="0" smtClean="0">
                          <a:solidFill>
                            <a:schemeClr val="tx2"/>
                          </a:solidFill>
                          <a:latin typeface="+mj-lt"/>
                          <a:ea typeface="Open Sans" panose="020B0606030504020204" pitchFamily="34" charset="0"/>
                          <a:cs typeface="Open Sans" panose="020B0606030504020204" pitchFamily="34" charset="0"/>
                        </a:rPr>
                        <a:t>Partner </a:t>
                      </a:r>
                      <a:r>
                        <a:rPr lang="hu-HU" sz="1400" dirty="0" err="1" smtClean="0">
                          <a:solidFill>
                            <a:schemeClr val="tx2"/>
                          </a:solidFill>
                          <a:latin typeface="+mj-lt"/>
                          <a:ea typeface="Open Sans" panose="020B0606030504020204" pitchFamily="34" charset="0"/>
                          <a:cs typeface="Open Sans" panose="020B0606030504020204" pitchFamily="34" charset="0"/>
                        </a:rPr>
                        <a:t>countries</a:t>
                      </a:r>
                      <a:r>
                        <a:rPr lang="hu-HU" sz="1400" dirty="0" smtClean="0">
                          <a:solidFill>
                            <a:schemeClr val="tx2"/>
                          </a:solidFill>
                          <a:latin typeface="+mj-lt"/>
                          <a:ea typeface="Open Sans" panose="020B0606030504020204" pitchFamily="34" charset="0"/>
                          <a:cs typeface="Open Sans" panose="020B0606030504020204" pitchFamily="34" charset="0"/>
                        </a:rPr>
                        <a:t> / </a:t>
                      </a:r>
                      <a:r>
                        <a:rPr lang="hu-HU" sz="1400" dirty="0" err="1" smtClean="0">
                          <a:solidFill>
                            <a:schemeClr val="tx2"/>
                          </a:solidFill>
                          <a:latin typeface="+mj-lt"/>
                          <a:ea typeface="Open Sans" panose="020B0606030504020204" pitchFamily="34" charset="0"/>
                          <a:cs typeface="Open Sans" panose="020B0606030504020204" pitchFamily="34" charset="0"/>
                        </a:rPr>
                        <a:t>regions</a:t>
                      </a:r>
                      <a:endParaRPr lang="hu-HU" sz="14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BE</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HU</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CZ</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PL</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EE</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SI</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IT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tcPr>
                </a:tc>
              </a:tr>
              <a:tr h="520817">
                <a:tc>
                  <a:txBody>
                    <a:bodyPr/>
                    <a:lstStyle/>
                    <a:p>
                      <a:r>
                        <a:rPr lang="en-US" sz="1400" b="1" dirty="0" smtClean="0">
                          <a:solidFill>
                            <a:schemeClr val="tx2"/>
                          </a:solidFill>
                          <a:latin typeface="+mj-lt"/>
                          <a:ea typeface="Open Sans" panose="020B0606030504020204" pitchFamily="34" charset="0"/>
                          <a:cs typeface="Open Sans" panose="020B0606030504020204" pitchFamily="34" charset="0"/>
                        </a:rPr>
                        <a:t>AWARENESS RAISING </a:t>
                      </a:r>
                      <a:r>
                        <a:rPr lang="en-US" sz="1400" dirty="0" smtClean="0">
                          <a:solidFill>
                            <a:schemeClr val="tx2"/>
                          </a:solidFill>
                          <a:latin typeface="+mj-lt"/>
                          <a:ea typeface="Open Sans" panose="020B0606030504020204" pitchFamily="34" charset="0"/>
                          <a:cs typeface="Open Sans" panose="020B0606030504020204" pitchFamily="34" charset="0"/>
                        </a:rPr>
                        <a:t>(e.g. award schemes,</a:t>
                      </a:r>
                      <a:r>
                        <a:rPr lang="hu-HU" sz="1400" baseline="0" dirty="0" smtClean="0">
                          <a:solidFill>
                            <a:schemeClr val="tx2"/>
                          </a:solidFill>
                          <a:latin typeface="+mj-lt"/>
                          <a:ea typeface="Open Sans" panose="020B0606030504020204" pitchFamily="34" charset="0"/>
                          <a:cs typeface="Open Sans" panose="020B0606030504020204" pitchFamily="34" charset="0"/>
                        </a:rPr>
                        <a:t> </a:t>
                      </a:r>
                      <a:r>
                        <a:rPr lang="en-US" sz="1400" dirty="0" smtClean="0">
                          <a:solidFill>
                            <a:schemeClr val="tx2"/>
                          </a:solidFill>
                          <a:latin typeface="+mj-lt"/>
                          <a:ea typeface="Open Sans" panose="020B0606030504020204" pitchFamily="34" charset="0"/>
                          <a:cs typeface="Open Sans" panose="020B0606030504020204" pitchFamily="34" charset="0"/>
                        </a:rPr>
                        <a:t>communication, advocacy)</a:t>
                      </a:r>
                      <a:endParaRPr lang="en-US" sz="1400" b="1" dirty="0" smtClean="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r>
              <a:tr h="514100">
                <a:tc>
                  <a:txBody>
                    <a:bodyPr/>
                    <a:lstStyle/>
                    <a:p>
                      <a:r>
                        <a:rPr lang="hu-HU" sz="1400" b="1" dirty="0" smtClean="0">
                          <a:solidFill>
                            <a:schemeClr val="tx2"/>
                          </a:solidFill>
                          <a:latin typeface="+mj-lt"/>
                          <a:ea typeface="Open Sans" panose="020B0606030504020204" pitchFamily="34" charset="0"/>
                          <a:cs typeface="Open Sans" panose="020B0606030504020204" pitchFamily="34" charset="0"/>
                        </a:rPr>
                        <a:t>SOCIAL ENTREPRENEURSHIP EDUCATION </a:t>
                      </a:r>
                      <a:r>
                        <a:rPr lang="hu-HU" sz="1400" dirty="0" smtClean="0">
                          <a:solidFill>
                            <a:schemeClr val="tx2"/>
                          </a:solidFill>
                          <a:latin typeface="+mj-lt"/>
                          <a:ea typeface="Open Sans" panose="020B0606030504020204" pitchFamily="34" charset="0"/>
                          <a:cs typeface="Open Sans" panose="020B0606030504020204" pitchFamily="34" charset="0"/>
                        </a:rPr>
                        <a:t>(</a:t>
                      </a:r>
                      <a:r>
                        <a:rPr lang="hu-HU" sz="1400" dirty="0" err="1" smtClean="0">
                          <a:solidFill>
                            <a:schemeClr val="tx2"/>
                          </a:solidFill>
                          <a:latin typeface="+mj-lt"/>
                          <a:ea typeface="Open Sans" panose="020B0606030504020204" pitchFamily="34" charset="0"/>
                          <a:cs typeface="Open Sans" panose="020B0606030504020204" pitchFamily="34" charset="0"/>
                        </a:rPr>
                        <a:t>e.g</a:t>
                      </a:r>
                      <a:r>
                        <a:rPr lang="hu-HU" sz="1400" dirty="0" smtClean="0">
                          <a:solidFill>
                            <a:schemeClr val="tx2"/>
                          </a:solidFill>
                          <a:latin typeface="+mj-lt"/>
                          <a:ea typeface="Open Sans" panose="020B0606030504020204" pitchFamily="34" charset="0"/>
                          <a:cs typeface="Open Sans" panose="020B0606030504020204" pitchFamily="34" charset="0"/>
                        </a:rPr>
                        <a:t>. </a:t>
                      </a:r>
                      <a:r>
                        <a:rPr lang="hu-HU" sz="1400" dirty="0" err="1" smtClean="0">
                          <a:solidFill>
                            <a:schemeClr val="tx2"/>
                          </a:solidFill>
                          <a:latin typeface="+mj-lt"/>
                          <a:ea typeface="Open Sans" panose="020B0606030504020204" pitchFamily="34" charset="0"/>
                          <a:cs typeface="Open Sans" panose="020B0606030504020204" pitchFamily="34" charset="0"/>
                        </a:rPr>
                        <a:t>academic</a:t>
                      </a:r>
                      <a:r>
                        <a:rPr lang="hu-HU" sz="1400" dirty="0" smtClean="0">
                          <a:solidFill>
                            <a:schemeClr val="tx2"/>
                          </a:solidFill>
                          <a:latin typeface="+mj-lt"/>
                          <a:ea typeface="Open Sans" panose="020B0606030504020204" pitchFamily="34" charset="0"/>
                          <a:cs typeface="Open Sans" panose="020B0606030504020204" pitchFamily="34" charset="0"/>
                        </a:rPr>
                        <a:t> </a:t>
                      </a:r>
                      <a:r>
                        <a:rPr lang="hu-HU" sz="1400" dirty="0" err="1" smtClean="0">
                          <a:solidFill>
                            <a:schemeClr val="tx2"/>
                          </a:solidFill>
                          <a:latin typeface="+mj-lt"/>
                          <a:ea typeface="Open Sans" panose="020B0606030504020204" pitchFamily="34" charset="0"/>
                          <a:cs typeface="Open Sans" panose="020B0606030504020204" pitchFamily="34" charset="0"/>
                        </a:rPr>
                        <a:t>courses</a:t>
                      </a:r>
                      <a:r>
                        <a:rPr lang="hu-HU" sz="1400" dirty="0" smtClean="0">
                          <a:solidFill>
                            <a:schemeClr val="tx2"/>
                          </a:solidFill>
                          <a:latin typeface="+mj-lt"/>
                          <a:ea typeface="Open Sans" panose="020B0606030504020204" pitchFamily="34" charset="0"/>
                          <a:cs typeface="Open Sans" panose="020B0606030504020204" pitchFamily="34" charset="0"/>
                        </a:rPr>
                        <a:t>) </a:t>
                      </a:r>
                      <a:endParaRPr lang="hu-HU" sz="1400" b="1"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rPr>
                        <a:t>X</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1149165">
                <a:tc>
                  <a:txBody>
                    <a:bodyPr/>
                    <a:lstStyle/>
                    <a:p>
                      <a:r>
                        <a:rPr lang="hu-HU" sz="1400" b="1" dirty="0" smtClean="0">
                          <a:solidFill>
                            <a:schemeClr val="tx2"/>
                          </a:solidFill>
                          <a:latin typeface="+mj-lt"/>
                          <a:ea typeface="Open Sans" panose="020B0606030504020204" pitchFamily="34" charset="0"/>
                          <a:cs typeface="Open Sans" panose="020B0606030504020204" pitchFamily="34" charset="0"/>
                        </a:rPr>
                        <a:t>PRE-START / START-UP SUPPORT</a:t>
                      </a:r>
                    </a:p>
                    <a:p>
                      <a:pPr marL="285750" indent="-285750">
                        <a:buFontTx/>
                        <a:buChar char="-"/>
                      </a:pPr>
                      <a:r>
                        <a:rPr lang="hu-HU" sz="1400" dirty="0" smtClean="0">
                          <a:solidFill>
                            <a:schemeClr val="tx2"/>
                          </a:solidFill>
                          <a:latin typeface="+mj-lt"/>
                          <a:ea typeface="Open Sans" panose="020B0606030504020204" pitchFamily="34" charset="0"/>
                          <a:cs typeface="Open Sans" panose="020B0606030504020204" pitchFamily="34" charset="0"/>
                        </a:rPr>
                        <a:t>Business </a:t>
                      </a:r>
                      <a:r>
                        <a:rPr lang="hu-HU" sz="1400" dirty="0" err="1" smtClean="0">
                          <a:solidFill>
                            <a:schemeClr val="tx2"/>
                          </a:solidFill>
                          <a:latin typeface="+mj-lt"/>
                          <a:ea typeface="Open Sans" panose="020B0606030504020204" pitchFamily="34" charset="0"/>
                          <a:cs typeface="Open Sans" panose="020B0606030504020204" pitchFamily="34" charset="0"/>
                        </a:rPr>
                        <a:t>support</a:t>
                      </a:r>
                      <a:r>
                        <a:rPr lang="hu-HU" sz="1400" dirty="0" smtClean="0">
                          <a:solidFill>
                            <a:schemeClr val="tx2"/>
                          </a:solidFill>
                          <a:latin typeface="+mj-lt"/>
                          <a:ea typeface="Open Sans" panose="020B0606030504020204" pitchFamily="34" charset="0"/>
                          <a:cs typeface="Open Sans" panose="020B0606030504020204" pitchFamily="34" charset="0"/>
                        </a:rPr>
                        <a:t> </a:t>
                      </a:r>
                      <a:r>
                        <a:rPr lang="hu-HU" sz="1400" dirty="0" err="1" smtClean="0">
                          <a:solidFill>
                            <a:schemeClr val="tx2"/>
                          </a:solidFill>
                          <a:latin typeface="+mj-lt"/>
                          <a:ea typeface="Open Sans" panose="020B0606030504020204" pitchFamily="34" charset="0"/>
                          <a:cs typeface="Open Sans" panose="020B0606030504020204" pitchFamily="34" charset="0"/>
                        </a:rPr>
                        <a:t>e.g</a:t>
                      </a:r>
                      <a:r>
                        <a:rPr lang="hu-HU" sz="1400" dirty="0" smtClean="0">
                          <a:solidFill>
                            <a:schemeClr val="tx2"/>
                          </a:solidFill>
                          <a:latin typeface="+mj-lt"/>
                          <a:ea typeface="Open Sans" panose="020B0606030504020204" pitchFamily="34" charset="0"/>
                          <a:cs typeface="Open Sans" panose="020B0606030504020204" pitchFamily="34" charset="0"/>
                        </a:rPr>
                        <a:t>. mentoring, </a:t>
                      </a:r>
                      <a:r>
                        <a:rPr lang="hu-HU" sz="1400" dirty="0" err="1" smtClean="0">
                          <a:solidFill>
                            <a:schemeClr val="tx2"/>
                          </a:solidFill>
                          <a:latin typeface="+mj-lt"/>
                          <a:ea typeface="Open Sans" panose="020B0606030504020204" pitchFamily="34" charset="0"/>
                          <a:cs typeface="Open Sans" panose="020B0606030504020204" pitchFamily="34" charset="0"/>
                        </a:rPr>
                        <a:t>consultancy</a:t>
                      </a:r>
                      <a:r>
                        <a:rPr lang="hu-HU" sz="1400" dirty="0" smtClean="0">
                          <a:solidFill>
                            <a:schemeClr val="tx2"/>
                          </a:solidFill>
                          <a:latin typeface="+mj-lt"/>
                          <a:ea typeface="Open Sans" panose="020B0606030504020204" pitchFamily="34" charset="0"/>
                          <a:cs typeface="Open Sans" panose="020B0606030504020204" pitchFamily="34" charset="0"/>
                        </a:rPr>
                        <a:t>, </a:t>
                      </a:r>
                      <a:r>
                        <a:rPr lang="hu-HU" sz="1400" dirty="0" err="1" smtClean="0">
                          <a:solidFill>
                            <a:schemeClr val="tx2"/>
                          </a:solidFill>
                          <a:latin typeface="+mj-lt"/>
                          <a:ea typeface="Open Sans" panose="020B0606030504020204" pitchFamily="34" charset="0"/>
                          <a:cs typeface="Open Sans" panose="020B0606030504020204" pitchFamily="34" charset="0"/>
                        </a:rPr>
                        <a:t>coaching</a:t>
                      </a:r>
                      <a:r>
                        <a:rPr lang="hu-HU" sz="1400" dirty="0" smtClean="0">
                          <a:solidFill>
                            <a:schemeClr val="tx2"/>
                          </a:solidFill>
                          <a:latin typeface="+mj-lt"/>
                          <a:ea typeface="Open Sans" panose="020B0606030504020204" pitchFamily="34" charset="0"/>
                          <a:cs typeface="Open Sans" panose="020B0606030504020204" pitchFamily="34" charset="0"/>
                        </a:rPr>
                        <a:t> etc.</a:t>
                      </a:r>
                    </a:p>
                    <a:p>
                      <a:pPr marL="285750" indent="-285750">
                        <a:buFontTx/>
                        <a:buChar char="-"/>
                      </a:pPr>
                      <a:r>
                        <a:rPr lang="hu-HU" sz="1400" dirty="0" err="1" smtClean="0">
                          <a:solidFill>
                            <a:schemeClr val="tx2"/>
                          </a:solidFill>
                          <a:latin typeface="+mj-lt"/>
                          <a:ea typeface="Open Sans" panose="020B0606030504020204" pitchFamily="34" charset="0"/>
                          <a:cs typeface="Open Sans" panose="020B0606030504020204" pitchFamily="34" charset="0"/>
                        </a:rPr>
                        <a:t>Grants</a:t>
                      </a:r>
                      <a:r>
                        <a:rPr lang="hu-HU" sz="1400" dirty="0" smtClean="0">
                          <a:solidFill>
                            <a:schemeClr val="tx2"/>
                          </a:solidFill>
                          <a:latin typeface="+mj-lt"/>
                          <a:ea typeface="Open Sans" panose="020B0606030504020204" pitchFamily="34" charset="0"/>
                          <a:cs typeface="Open Sans" panose="020B0606030504020204" pitchFamily="34" charset="0"/>
                        </a:rPr>
                        <a:t> </a:t>
                      </a:r>
                    </a:p>
                    <a:p>
                      <a:pPr marL="285750" indent="-285750">
                        <a:buFontTx/>
                        <a:buChar char="-"/>
                      </a:pPr>
                      <a:r>
                        <a:rPr lang="hu-HU" sz="1400" dirty="0" err="1" smtClean="0">
                          <a:solidFill>
                            <a:schemeClr val="tx2"/>
                          </a:solidFill>
                          <a:latin typeface="+mj-lt"/>
                          <a:ea typeface="Open Sans" panose="020B0606030504020204" pitchFamily="34" charset="0"/>
                          <a:cs typeface="Open Sans" panose="020B0606030504020204" pitchFamily="34" charset="0"/>
                        </a:rPr>
                        <a:t>Infrastructure</a:t>
                      </a:r>
                      <a:r>
                        <a:rPr lang="hu-HU" sz="1400" dirty="0" smtClean="0">
                          <a:solidFill>
                            <a:schemeClr val="tx2"/>
                          </a:solidFill>
                          <a:latin typeface="+mj-lt"/>
                          <a:ea typeface="Open Sans" panose="020B0606030504020204" pitchFamily="34" charset="0"/>
                          <a:cs typeface="Open Sans" panose="020B0606030504020204" pitchFamily="34" charset="0"/>
                        </a:rPr>
                        <a:t> </a:t>
                      </a:r>
                      <a:r>
                        <a:rPr lang="hu-HU" sz="1400" dirty="0" err="1" smtClean="0">
                          <a:solidFill>
                            <a:schemeClr val="tx2"/>
                          </a:solidFill>
                          <a:latin typeface="+mj-lt"/>
                          <a:ea typeface="Open Sans" panose="020B0606030504020204" pitchFamily="34" charset="0"/>
                          <a:cs typeface="Open Sans" panose="020B0606030504020204" pitchFamily="34" charset="0"/>
                        </a:rPr>
                        <a:t>e.g</a:t>
                      </a:r>
                      <a:r>
                        <a:rPr lang="hu-HU" sz="1400" dirty="0" smtClean="0">
                          <a:solidFill>
                            <a:schemeClr val="tx2"/>
                          </a:solidFill>
                          <a:latin typeface="+mj-lt"/>
                          <a:ea typeface="Open Sans" panose="020B0606030504020204" pitchFamily="34" charset="0"/>
                          <a:cs typeface="Open Sans" panose="020B0606030504020204" pitchFamily="34" charset="0"/>
                        </a:rPr>
                        <a:t>. </a:t>
                      </a:r>
                      <a:r>
                        <a:rPr lang="hu-HU" sz="1400" dirty="0" err="1" smtClean="0">
                          <a:solidFill>
                            <a:schemeClr val="tx2"/>
                          </a:solidFill>
                          <a:latin typeface="+mj-lt"/>
                          <a:ea typeface="Open Sans" panose="020B0606030504020204" pitchFamily="34" charset="0"/>
                          <a:cs typeface="Open Sans" panose="020B0606030504020204" pitchFamily="34" charset="0"/>
                        </a:rPr>
                        <a:t>incubators</a:t>
                      </a:r>
                      <a:endParaRPr lang="hu-HU" sz="14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200" b="0" dirty="0" smtClean="0">
                          <a:solidFill>
                            <a:schemeClr val="tx2"/>
                          </a:solidFill>
                          <a:latin typeface="+mj-lt"/>
                          <a:ea typeface="Open Sans" panose="020B0606030504020204" pitchFamily="34" charset="0"/>
                          <a:cs typeface="Open Sans" panose="020B0606030504020204" pitchFamily="34" charset="0"/>
                        </a:rPr>
                        <a:t>X</a:t>
                      </a:r>
                      <a:endParaRPr lang="hu-HU" sz="1200" b="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785336">
                <a:tc>
                  <a:txBody>
                    <a:bodyPr/>
                    <a:lstStyle/>
                    <a:p>
                      <a:pPr algn="just"/>
                      <a:r>
                        <a:rPr lang="en-US" sz="1400" b="1" dirty="0" smtClean="0">
                          <a:solidFill>
                            <a:schemeClr val="tx2"/>
                          </a:solidFill>
                          <a:latin typeface="+mj-lt"/>
                          <a:ea typeface="Open Sans" panose="020B0606030504020204" pitchFamily="34" charset="0"/>
                          <a:cs typeface="Open Sans" panose="020B0606030504020204" pitchFamily="34" charset="0"/>
                        </a:rPr>
                        <a:t>GRANTS AND BUSINESS SUPPORT FOR ESTABLISHED</a:t>
                      </a:r>
                      <a:r>
                        <a:rPr lang="hu-HU" sz="1400" b="1" baseline="0" dirty="0" smtClean="0">
                          <a:solidFill>
                            <a:schemeClr val="tx2"/>
                          </a:solidFill>
                          <a:latin typeface="+mj-lt"/>
                          <a:ea typeface="Open Sans" panose="020B0606030504020204" pitchFamily="34" charset="0"/>
                          <a:cs typeface="Open Sans" panose="020B0606030504020204" pitchFamily="34" charset="0"/>
                        </a:rPr>
                        <a:t> </a:t>
                      </a:r>
                      <a:r>
                        <a:rPr lang="en-US" sz="1400" b="1" dirty="0" smtClean="0">
                          <a:solidFill>
                            <a:schemeClr val="tx2"/>
                          </a:solidFill>
                          <a:latin typeface="+mj-lt"/>
                          <a:ea typeface="Open Sans" panose="020B0606030504020204" pitchFamily="34" charset="0"/>
                          <a:cs typeface="Open Sans" panose="020B0606030504020204" pitchFamily="34" charset="0"/>
                        </a:rPr>
                        <a:t>ENTERPRISES </a:t>
                      </a:r>
                      <a:r>
                        <a:rPr lang="en-US" sz="1400" dirty="0" smtClean="0">
                          <a:solidFill>
                            <a:schemeClr val="tx2"/>
                          </a:solidFill>
                          <a:latin typeface="+mj-lt"/>
                          <a:ea typeface="Open Sans" panose="020B0606030504020204" pitchFamily="34" charset="0"/>
                          <a:cs typeface="Open Sans" panose="020B0606030504020204" pitchFamily="34" charset="0"/>
                        </a:rPr>
                        <a:t>(e.g. business planning, management</a:t>
                      </a:r>
                      <a:r>
                        <a:rPr lang="hu-HU" sz="1400" dirty="0" smtClean="0">
                          <a:solidFill>
                            <a:schemeClr val="tx2"/>
                          </a:solidFill>
                          <a:latin typeface="+mj-lt"/>
                          <a:ea typeface="Open Sans" panose="020B0606030504020204" pitchFamily="34" charset="0"/>
                          <a:cs typeface="Open Sans" panose="020B0606030504020204" pitchFamily="34" charset="0"/>
                        </a:rPr>
                        <a:t> </a:t>
                      </a:r>
                      <a:r>
                        <a:rPr lang="en-US" sz="1400" dirty="0" smtClean="0">
                          <a:solidFill>
                            <a:schemeClr val="tx2"/>
                          </a:solidFill>
                          <a:latin typeface="+mj-lt"/>
                          <a:ea typeface="Open Sans" panose="020B0606030504020204" pitchFamily="34" charset="0"/>
                          <a:cs typeface="Open Sans" panose="020B0606030504020204" pitchFamily="34" charset="0"/>
                        </a:rPr>
                        <a:t>skills, marketing, training and coaching etc.)</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rPr>
                        <a:t>X</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sym typeface="Wingdings 2" panose="05020102010507070707" pitchFamily="18" charset="2"/>
                        </a:rPr>
                        <a:t></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589703">
                <a:tc>
                  <a:txBody>
                    <a:bodyPr/>
                    <a:lstStyle/>
                    <a:p>
                      <a:r>
                        <a:rPr lang="hu-HU" sz="1400" b="1" dirty="0" smtClean="0">
                          <a:solidFill>
                            <a:schemeClr val="tx2"/>
                          </a:solidFill>
                          <a:latin typeface="+mj-lt"/>
                          <a:ea typeface="Open Sans" panose="020B0606030504020204" pitchFamily="34" charset="0"/>
                          <a:cs typeface="Open Sans" panose="020B0606030504020204" pitchFamily="34" charset="0"/>
                        </a:rPr>
                        <a:t>INVESTMENT READINESS SUPPORT</a:t>
                      </a:r>
                      <a:endParaRPr lang="hu-HU" sz="1400" b="1"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N/A</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 NFCS</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550745">
                <a:tc>
                  <a:txBody>
                    <a:bodyPr/>
                    <a:lstStyle/>
                    <a:p>
                      <a:r>
                        <a:rPr lang="en-US" sz="1400" b="1" dirty="0" smtClean="0">
                          <a:solidFill>
                            <a:schemeClr val="tx2"/>
                          </a:solidFill>
                          <a:latin typeface="+mj-lt"/>
                          <a:ea typeface="Open Sans" panose="020B0606030504020204" pitchFamily="34" charset="0"/>
                          <a:cs typeface="Open Sans" panose="020B0606030504020204" pitchFamily="34" charset="0"/>
                        </a:rPr>
                        <a:t>DEDICATED FINANCIAL</a:t>
                      </a:r>
                      <a:r>
                        <a:rPr lang="hu-HU" sz="1400" b="1" baseline="0" dirty="0" smtClean="0">
                          <a:solidFill>
                            <a:schemeClr val="tx2"/>
                          </a:solidFill>
                          <a:latin typeface="+mj-lt"/>
                          <a:ea typeface="Open Sans" panose="020B0606030504020204" pitchFamily="34" charset="0"/>
                          <a:cs typeface="Open Sans" panose="020B0606030504020204" pitchFamily="34" charset="0"/>
                        </a:rPr>
                        <a:t> </a:t>
                      </a:r>
                      <a:r>
                        <a:rPr lang="en-US" sz="1400" b="1" dirty="0" smtClean="0">
                          <a:solidFill>
                            <a:schemeClr val="tx2"/>
                          </a:solidFill>
                          <a:latin typeface="+mj-lt"/>
                          <a:ea typeface="Open Sans" panose="020B0606030504020204" pitchFamily="34" charset="0"/>
                          <a:cs typeface="Open Sans" panose="020B0606030504020204" pitchFamily="34" charset="0"/>
                        </a:rPr>
                        <a:t>INSTRUMENTS </a:t>
                      </a:r>
                      <a:r>
                        <a:rPr lang="en-US" sz="1400" dirty="0" smtClean="0">
                          <a:solidFill>
                            <a:schemeClr val="tx2"/>
                          </a:solidFill>
                          <a:latin typeface="+mj-lt"/>
                          <a:ea typeface="Open Sans" panose="020B0606030504020204" pitchFamily="34" charset="0"/>
                          <a:cs typeface="Open Sans" panose="020B0606030504020204" pitchFamily="34" charset="0"/>
                        </a:rPr>
                        <a:t>(e.g. loans,</a:t>
                      </a:r>
                      <a:r>
                        <a:rPr lang="hu-HU" sz="1400" baseline="0" dirty="0" smtClean="0">
                          <a:solidFill>
                            <a:schemeClr val="tx2"/>
                          </a:solidFill>
                          <a:latin typeface="+mj-lt"/>
                          <a:ea typeface="Open Sans" panose="020B0606030504020204" pitchFamily="34" charset="0"/>
                          <a:cs typeface="Open Sans" panose="020B0606030504020204" pitchFamily="34" charset="0"/>
                        </a:rPr>
                        <a:t> </a:t>
                      </a:r>
                      <a:r>
                        <a:rPr lang="en-US" sz="1400" dirty="0" smtClean="0">
                          <a:solidFill>
                            <a:schemeClr val="tx2"/>
                          </a:solidFill>
                          <a:latin typeface="+mj-lt"/>
                          <a:ea typeface="Open Sans" panose="020B0606030504020204" pitchFamily="34" charset="0"/>
                          <a:cs typeface="Open Sans" panose="020B0606030504020204" pitchFamily="34" charset="0"/>
                        </a:rPr>
                        <a:t>guarantee schemes, social impact bonds etc.)</a:t>
                      </a:r>
                      <a:endParaRPr lang="hu-HU" sz="14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rPr>
                        <a:t>X</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b="1" dirty="0" smtClean="0">
                          <a:solidFill>
                            <a:srgbClr val="C00000"/>
                          </a:solidFill>
                          <a:latin typeface="+mj-lt"/>
                          <a:ea typeface="Open Sans" panose="020B0606030504020204" pitchFamily="34" charset="0"/>
                          <a:cs typeface="Open Sans" panose="020B0606030504020204" pitchFamily="34" charset="0"/>
                        </a:rPr>
                        <a:t>Pilot</a:t>
                      </a:r>
                      <a:r>
                        <a:rPr lang="hu-HU" sz="1100" b="1" baseline="0" dirty="0" smtClean="0">
                          <a:solidFill>
                            <a:srgbClr val="C00000"/>
                          </a:solidFill>
                          <a:latin typeface="+mj-lt"/>
                          <a:ea typeface="Open Sans" panose="020B0606030504020204" pitchFamily="34" charset="0"/>
                          <a:cs typeface="Open Sans" panose="020B0606030504020204" pitchFamily="34" charset="0"/>
                        </a:rPr>
                        <a:t> </a:t>
                      </a:r>
                      <a:r>
                        <a:rPr lang="hu-HU" sz="1100" b="1" baseline="0" dirty="0" err="1" smtClean="0">
                          <a:solidFill>
                            <a:srgbClr val="C00000"/>
                          </a:solidFill>
                          <a:latin typeface="+mj-lt"/>
                          <a:ea typeface="Open Sans" panose="020B0606030504020204" pitchFamily="34" charset="0"/>
                          <a:cs typeface="Open Sans" panose="020B0606030504020204" pitchFamily="34" charset="0"/>
                        </a:rPr>
                        <a:t>phase</a:t>
                      </a:r>
                      <a:endParaRPr lang="hu-HU" sz="11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rPr>
                        <a:t>X</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600" b="1" dirty="0" smtClean="0">
                          <a:solidFill>
                            <a:srgbClr val="C00000"/>
                          </a:solidFill>
                          <a:latin typeface="+mj-lt"/>
                          <a:ea typeface="Open Sans" panose="020B0606030504020204" pitchFamily="34" charset="0"/>
                          <a:cs typeface="Open Sans" panose="020B0606030504020204" pitchFamily="34" charset="0"/>
                        </a:rPr>
                        <a:t>X</a:t>
                      </a:r>
                      <a:endParaRPr lang="hu-HU" sz="1600" b="1" dirty="0">
                        <a:solidFill>
                          <a:srgbClr val="C00000"/>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428365">
                <a:tc>
                  <a:txBody>
                    <a:bodyPr/>
                    <a:lstStyle/>
                    <a:p>
                      <a:r>
                        <a:rPr lang="en-US" sz="1400" b="1" dirty="0" smtClean="0">
                          <a:solidFill>
                            <a:schemeClr val="tx2"/>
                          </a:solidFill>
                          <a:latin typeface="+mj-lt"/>
                          <a:ea typeface="Open Sans" panose="020B0606030504020204" pitchFamily="34" charset="0"/>
                          <a:cs typeface="Open Sans" panose="020B0606030504020204" pitchFamily="34" charset="0"/>
                        </a:rPr>
                        <a:t>PHYSICAL INFRASTRUCTURE </a:t>
                      </a:r>
                      <a:r>
                        <a:rPr lang="en-US" sz="1400" dirty="0" smtClean="0">
                          <a:solidFill>
                            <a:schemeClr val="tx2"/>
                          </a:solidFill>
                          <a:latin typeface="+mj-lt"/>
                          <a:ea typeface="Open Sans" panose="020B0606030504020204" pitchFamily="34" charset="0"/>
                          <a:cs typeface="Open Sans" panose="020B0606030504020204" pitchFamily="34" charset="0"/>
                        </a:rPr>
                        <a:t>(e.g. shared working space)</a:t>
                      </a:r>
                      <a:endParaRPr lang="hu-HU" sz="14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N/A</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338050">
                <a:tc>
                  <a:txBody>
                    <a:bodyPr/>
                    <a:lstStyle/>
                    <a:p>
                      <a:r>
                        <a:rPr lang="en-US" sz="1400" b="1" dirty="0" smtClean="0">
                          <a:solidFill>
                            <a:schemeClr val="tx2"/>
                          </a:solidFill>
                          <a:latin typeface="+mj-lt"/>
                          <a:ea typeface="Open Sans" panose="020B0606030504020204" pitchFamily="34" charset="0"/>
                          <a:cs typeface="Open Sans" panose="020B0606030504020204" pitchFamily="34" charset="0"/>
                        </a:rPr>
                        <a:t>COLLABORATIONS AND ACCESS TO MARKETS</a:t>
                      </a:r>
                      <a:endParaRPr lang="hu-HU" sz="1400" b="1"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N/A</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tcPr>
                </a:tc>
              </a:tr>
              <a:tr h="514100">
                <a:tc>
                  <a:txBody>
                    <a:bodyPr/>
                    <a:lstStyle/>
                    <a:p>
                      <a:r>
                        <a:rPr lang="en-US" sz="1400" b="1" dirty="0" smtClean="0">
                          <a:solidFill>
                            <a:schemeClr val="tx2"/>
                          </a:solidFill>
                          <a:latin typeface="+mj-lt"/>
                          <a:ea typeface="Open Sans" panose="020B0606030504020204" pitchFamily="34" charset="0"/>
                          <a:cs typeface="Open Sans" panose="020B0606030504020204" pitchFamily="34" charset="0"/>
                        </a:rPr>
                        <a:t>NETWORKING, KNOWLEDGE SHARING AND MUTUAL LEARNING INITIATIVES</a:t>
                      </a:r>
                      <a:endParaRPr lang="hu-HU" sz="1400" b="1"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rPr>
                        <a:t>X</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hu-HU" sz="1100" dirty="0" smtClean="0">
                          <a:solidFill>
                            <a:schemeClr val="tx2"/>
                          </a:solidFill>
                          <a:latin typeface="+mj-lt"/>
                          <a:ea typeface="Open Sans" panose="020B0606030504020204" pitchFamily="34" charset="0"/>
                          <a:cs typeface="Open Sans" panose="020B0606030504020204" pitchFamily="34" charset="0"/>
                          <a:sym typeface="Wingdings 2" panose="05020102010507070707" pitchFamily="18" charset="2"/>
                        </a:rPr>
                        <a: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3" name="Ellipszis 2"/>
          <p:cNvSpPr/>
          <p:nvPr/>
        </p:nvSpPr>
        <p:spPr>
          <a:xfrm>
            <a:off x="-216533" y="4941168"/>
            <a:ext cx="957706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Ellipszis 4"/>
          <p:cNvSpPr/>
          <p:nvPr/>
        </p:nvSpPr>
        <p:spPr>
          <a:xfrm>
            <a:off x="-209669" y="6309320"/>
            <a:ext cx="957706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216533" y="5877272"/>
            <a:ext cx="957706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324544" y="3619284"/>
            <a:ext cx="957706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3803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3"/>
          <p:cNvSpPr txBox="1">
            <a:spLocks/>
          </p:cNvSpPr>
          <p:nvPr/>
        </p:nvSpPr>
        <p:spPr>
          <a:xfrm>
            <a:off x="467544" y="548680"/>
            <a:ext cx="8229600" cy="7200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pPr lvl="0"/>
            <a:r>
              <a:rPr lang="hu-HU" sz="2400" b="1" dirty="0" err="1" smtClean="0">
                <a:ea typeface="Open Sans" panose="020B0606030504020204" pitchFamily="34" charset="0"/>
                <a:cs typeface="Open Sans" panose="020B0606030504020204" pitchFamily="34" charset="0"/>
              </a:rPr>
              <a:t>Qualitative</a:t>
            </a:r>
            <a:r>
              <a:rPr lang="hu-HU" sz="2400" b="1" dirty="0" smtClean="0">
                <a:ea typeface="Open Sans" panose="020B0606030504020204" pitchFamily="34" charset="0"/>
                <a:cs typeface="Open Sans" panose="020B0606030504020204" pitchFamily="34" charset="0"/>
              </a:rPr>
              <a:t> &amp; </a:t>
            </a:r>
            <a:r>
              <a:rPr lang="hu-HU" sz="2400" b="1" dirty="0" err="1" smtClean="0">
                <a:ea typeface="Open Sans" panose="020B0606030504020204" pitchFamily="34" charset="0"/>
                <a:cs typeface="Open Sans" panose="020B0606030504020204" pitchFamily="34" charset="0"/>
              </a:rPr>
              <a:t>quantitative</a:t>
            </a:r>
            <a:r>
              <a:rPr lang="hu-HU" sz="2400" b="1" dirty="0" smtClean="0">
                <a:ea typeface="Open Sans" panose="020B0606030504020204" pitchFamily="34" charset="0"/>
                <a:cs typeface="Open Sans" panose="020B0606030504020204" pitchFamily="34" charset="0"/>
              </a:rPr>
              <a:t> </a:t>
            </a:r>
            <a:r>
              <a:rPr lang="hu-HU" sz="2400" b="1" dirty="0" err="1">
                <a:ea typeface="Open Sans" panose="020B0606030504020204" pitchFamily="34" charset="0"/>
                <a:cs typeface="Open Sans" panose="020B0606030504020204" pitchFamily="34" charset="0"/>
              </a:rPr>
              <a:t>explanatory</a:t>
            </a:r>
            <a:r>
              <a:rPr lang="hu-HU" sz="2400" b="1" dirty="0">
                <a:ea typeface="Open Sans" panose="020B0606030504020204" pitchFamily="34" charset="0"/>
                <a:cs typeface="Open Sans" panose="020B0606030504020204" pitchFamily="34" charset="0"/>
              </a:rPr>
              <a:t> </a:t>
            </a:r>
            <a:r>
              <a:rPr lang="hu-HU" sz="2400" b="1" dirty="0" err="1" smtClean="0">
                <a:ea typeface="Open Sans" panose="020B0606030504020204" pitchFamily="34" charset="0"/>
                <a:cs typeface="Open Sans" panose="020B0606030504020204" pitchFamily="34" charset="0"/>
              </a:rPr>
              <a:t>research</a:t>
            </a:r>
            <a:endParaRPr lang="hu-HU" sz="2400" dirty="0"/>
          </a:p>
        </p:txBody>
      </p:sp>
      <p:sp>
        <p:nvSpPr>
          <p:cNvPr id="12" name="Téglalap 11"/>
          <p:cNvSpPr/>
          <p:nvPr/>
        </p:nvSpPr>
        <p:spPr>
          <a:xfrm>
            <a:off x="8604448" y="6453336"/>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Diagram 1"/>
          <p:cNvGraphicFramePr/>
          <p:nvPr>
            <p:extLst>
              <p:ext uri="{D42A27DB-BD31-4B8C-83A1-F6EECF244321}">
                <p14:modId xmlns:p14="http://schemas.microsoft.com/office/powerpoint/2010/main" val="2166289241"/>
              </p:ext>
            </p:extLst>
          </p:nvPr>
        </p:nvGraphicFramePr>
        <p:xfrm>
          <a:off x="467544" y="1397000"/>
          <a:ext cx="835292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929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400" b="1" dirty="0" smtClean="0"/>
              <a:t>Benchmarking of SOCIAL SEEDS </a:t>
            </a:r>
            <a:r>
              <a:rPr lang="hu-HU" sz="2400" b="1" dirty="0" err="1" smtClean="0"/>
              <a:t>countries</a:t>
            </a:r>
            <a:endParaRPr lang="hu-HU" sz="2400" b="1" dirty="0"/>
          </a:p>
        </p:txBody>
      </p:sp>
      <p:graphicFrame>
        <p:nvGraphicFramePr>
          <p:cNvPr id="4" name="Táblázat 3"/>
          <p:cNvGraphicFramePr>
            <a:graphicFrameLocks noGrp="1"/>
          </p:cNvGraphicFramePr>
          <p:nvPr>
            <p:extLst>
              <p:ext uri="{D42A27DB-BD31-4B8C-83A1-F6EECF244321}">
                <p14:modId xmlns:p14="http://schemas.microsoft.com/office/powerpoint/2010/main" val="3062711289"/>
              </p:ext>
            </p:extLst>
          </p:nvPr>
        </p:nvGraphicFramePr>
        <p:xfrm>
          <a:off x="323528" y="1988840"/>
          <a:ext cx="7978552" cy="3312368"/>
        </p:xfrm>
        <a:graphic>
          <a:graphicData uri="http://schemas.openxmlformats.org/drawingml/2006/table">
            <a:tbl>
              <a:tblPr firstRow="1" bandRow="1">
                <a:tableStyleId>{17292A2E-F333-43FB-9621-5CBBE7FDCDCB}</a:tableStyleId>
              </a:tblPr>
              <a:tblGrid>
                <a:gridCol w="2304256"/>
                <a:gridCol w="792088"/>
                <a:gridCol w="864096"/>
                <a:gridCol w="792088"/>
                <a:gridCol w="864096"/>
                <a:gridCol w="792088"/>
                <a:gridCol w="792088"/>
                <a:gridCol w="777752"/>
              </a:tblGrid>
              <a:tr h="398357">
                <a:tc>
                  <a:txBody>
                    <a:bodyPr/>
                    <a:lstStyle/>
                    <a:p>
                      <a:endParaRPr lang="hu-HU" dirty="0"/>
                    </a:p>
                  </a:txBody>
                  <a:tcPr/>
                </a:tc>
                <a:tc>
                  <a:txBody>
                    <a:bodyPr/>
                    <a:lstStyle/>
                    <a:p>
                      <a:pPr algn="ctr"/>
                      <a:r>
                        <a:rPr lang="hu-HU" sz="1100" dirty="0" smtClean="0"/>
                        <a:t>BE</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tc>
                <a:tc>
                  <a:txBody>
                    <a:bodyPr/>
                    <a:lstStyle/>
                    <a:p>
                      <a:pPr algn="ctr"/>
                      <a:r>
                        <a:rPr lang="hu-HU" sz="1100" dirty="0" smtClean="0"/>
                        <a:t>HU</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tc>
                <a:tc>
                  <a:txBody>
                    <a:bodyPr/>
                    <a:lstStyle/>
                    <a:p>
                      <a:pPr algn="ctr"/>
                      <a:r>
                        <a:rPr lang="hu-HU" sz="1100" dirty="0" smtClean="0"/>
                        <a:t>CZ</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tc>
                <a:tc>
                  <a:txBody>
                    <a:bodyPr/>
                    <a:lstStyle/>
                    <a:p>
                      <a:pPr algn="ctr"/>
                      <a:r>
                        <a:rPr lang="hu-HU" sz="1100" dirty="0" smtClean="0"/>
                        <a:t>PL</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tc>
                <a:tc>
                  <a:txBody>
                    <a:bodyPr/>
                    <a:lstStyle/>
                    <a:p>
                      <a:pPr algn="ctr"/>
                      <a:r>
                        <a:rPr lang="hu-HU" sz="1100" dirty="0" smtClean="0"/>
                        <a:t>EE</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tc>
                <a:tc>
                  <a:txBody>
                    <a:bodyPr/>
                    <a:lstStyle/>
                    <a:p>
                      <a:pPr algn="ctr"/>
                      <a:r>
                        <a:rPr lang="hu-HU" sz="1100" dirty="0" smtClean="0"/>
                        <a:t>SI</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tc>
                <a:tc>
                  <a:txBody>
                    <a:bodyPr/>
                    <a:lstStyle/>
                    <a:p>
                      <a:pPr algn="ctr"/>
                      <a:r>
                        <a:rPr lang="hu-HU" sz="1100" dirty="0" smtClean="0"/>
                        <a:t>IT</a:t>
                      </a:r>
                      <a:endParaRPr lang="hu-HU" sz="1100" dirty="0">
                        <a:solidFill>
                          <a:schemeClr val="tx2"/>
                        </a:solidFill>
                        <a:latin typeface="+mj-lt"/>
                        <a:ea typeface="Open Sans" panose="020B0606030504020204" pitchFamily="34" charset="0"/>
                        <a:cs typeface="Open Sans" panose="020B0606030504020204" pitchFamily="34" charset="0"/>
                      </a:endParaRPr>
                    </a:p>
                  </a:txBody>
                  <a:tcPr anchor="ctr"/>
                </a:tc>
              </a:tr>
              <a:tr h="884026">
                <a:tc>
                  <a:txBody>
                    <a:bodyPr/>
                    <a:lstStyle/>
                    <a:p>
                      <a:pPr lvl="0"/>
                      <a:r>
                        <a:rPr lang="hu-HU" sz="1600" b="1" dirty="0" err="1" smtClean="0"/>
                        <a:t>Well-functioning</a:t>
                      </a:r>
                      <a:r>
                        <a:rPr lang="hu-HU" sz="1600" b="1" dirty="0" smtClean="0"/>
                        <a:t> </a:t>
                      </a:r>
                      <a:r>
                        <a:rPr lang="hu-HU" sz="1600" b="1" dirty="0" err="1" smtClean="0"/>
                        <a:t>ecosystem</a:t>
                      </a:r>
                      <a:endParaRPr lang="hu-HU" sz="1600" b="1" dirty="0" smtClean="0"/>
                    </a:p>
                    <a:p>
                      <a:pPr lvl="0"/>
                      <a:r>
                        <a:rPr lang="hu-HU" sz="1600" b="1" dirty="0" smtClean="0"/>
                        <a:t>(a)</a:t>
                      </a:r>
                      <a:endParaRPr lang="hu-HU" sz="1600" b="1" dirty="0" smtClean="0">
                        <a:latin typeface="+mj-lt"/>
                      </a:endParaRPr>
                    </a:p>
                  </a:txBody>
                  <a:tcPr/>
                </a:tc>
                <a:tc>
                  <a:txBody>
                    <a:bodyPr/>
                    <a:lstStyle/>
                    <a:p>
                      <a:endParaRPr lang="hu-HU" dirty="0"/>
                    </a:p>
                  </a:txBody>
                  <a:tcPr/>
                </a:tc>
                <a:tc>
                  <a:txBody>
                    <a:bodyPr/>
                    <a:lstStyle/>
                    <a:p>
                      <a:endParaRPr lang="hu-HU" dirty="0"/>
                    </a:p>
                  </a:txBody>
                  <a:tcPr/>
                </a:tc>
                <a:tc>
                  <a:txBody>
                    <a:bodyPr/>
                    <a:lstStyle/>
                    <a:p>
                      <a:endParaRPr lang="hu-HU"/>
                    </a:p>
                  </a:txBody>
                  <a:tcPr/>
                </a:tc>
                <a:tc>
                  <a:txBody>
                    <a:bodyPr/>
                    <a:lstStyle/>
                    <a:p>
                      <a:endParaRPr lang="hu-HU"/>
                    </a:p>
                  </a:txBody>
                  <a:tcPr/>
                </a:tc>
                <a:tc>
                  <a:txBody>
                    <a:bodyPr/>
                    <a:lstStyle/>
                    <a:p>
                      <a:endParaRPr lang="hu-HU" dirty="0"/>
                    </a:p>
                  </a:txBody>
                  <a:tcPr/>
                </a:tc>
                <a:tc>
                  <a:txBody>
                    <a:bodyPr/>
                    <a:lstStyle/>
                    <a:p>
                      <a:endParaRPr lang="hu-HU" dirty="0"/>
                    </a:p>
                  </a:txBody>
                  <a:tcPr/>
                </a:tc>
                <a:tc>
                  <a:txBody>
                    <a:bodyPr/>
                    <a:lstStyle/>
                    <a:p>
                      <a:pPr algn="ctr"/>
                      <a:r>
                        <a:rPr lang="hu-HU" sz="1600" b="1" dirty="0" smtClean="0">
                          <a:solidFill>
                            <a:schemeClr val="tx2"/>
                          </a:solidFill>
                          <a:sym typeface="Wingdings" panose="05000000000000000000" pitchFamily="2" charset="2"/>
                        </a:rPr>
                        <a:t> NA</a:t>
                      </a:r>
                      <a:endParaRPr lang="hu-HU" sz="1600" b="1" dirty="0">
                        <a:solidFill>
                          <a:schemeClr val="tx2"/>
                        </a:solidFill>
                      </a:endParaRPr>
                    </a:p>
                  </a:txBody>
                  <a:tcPr anchor="ctr"/>
                </a:tc>
              </a:tr>
              <a:tr h="1145959">
                <a:tc>
                  <a:txBody>
                    <a:bodyPr/>
                    <a:lstStyle/>
                    <a:p>
                      <a:pPr lvl="0"/>
                      <a:r>
                        <a:rPr lang="hu-HU" sz="1600" b="1" dirty="0" smtClean="0"/>
                        <a:t>Policy </a:t>
                      </a:r>
                      <a:r>
                        <a:rPr lang="hu-HU" sz="1600" b="1" dirty="0" err="1" smtClean="0"/>
                        <a:t>niches</a:t>
                      </a:r>
                      <a:r>
                        <a:rPr lang="hu-HU" sz="1600" b="1" dirty="0" smtClean="0"/>
                        <a:t> in </a:t>
                      </a:r>
                      <a:r>
                        <a:rPr lang="hu-HU" sz="1600" b="1" dirty="0" err="1" smtClean="0"/>
                        <a:t>vertical</a:t>
                      </a:r>
                      <a:r>
                        <a:rPr lang="hu-HU" sz="1600" b="1" dirty="0" smtClean="0"/>
                        <a:t> and </a:t>
                      </a:r>
                      <a:r>
                        <a:rPr lang="hu-HU" sz="1600" b="1" dirty="0" err="1" smtClean="0"/>
                        <a:t>horizontal</a:t>
                      </a:r>
                      <a:r>
                        <a:rPr lang="hu-HU" sz="1600" b="1" dirty="0" smtClean="0"/>
                        <a:t> </a:t>
                      </a:r>
                      <a:r>
                        <a:rPr lang="hu-HU" sz="1600" b="1" dirty="0" err="1" smtClean="0"/>
                        <a:t>policies</a:t>
                      </a:r>
                      <a:endParaRPr lang="hu-HU" sz="1600" b="1" dirty="0" smtClean="0"/>
                    </a:p>
                    <a:p>
                      <a:pPr lvl="0"/>
                      <a:r>
                        <a:rPr lang="hu-HU" sz="1600" b="1" dirty="0" smtClean="0"/>
                        <a:t>(b)</a:t>
                      </a:r>
                      <a:endParaRPr lang="hu-HU" sz="1600" b="1" dirty="0" smtClean="0">
                        <a:latin typeface="+mj-lt"/>
                      </a:endParaRPr>
                    </a:p>
                  </a:txBody>
                  <a:tcPr/>
                </a:tc>
                <a:tc>
                  <a:txBody>
                    <a:bodyPr/>
                    <a:lstStyle/>
                    <a:p>
                      <a:endParaRPr lang="hu-HU"/>
                    </a:p>
                  </a:txBody>
                  <a:tcPr/>
                </a:tc>
                <a:tc>
                  <a:txBody>
                    <a:bodyPr/>
                    <a:lstStyle/>
                    <a:p>
                      <a:endParaRPr lang="hu-HU" dirty="0"/>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pPr algn="ctr"/>
                      <a:endParaRPr lang="hu-HU" sz="1600" b="1" dirty="0" smtClean="0">
                        <a:solidFill>
                          <a:schemeClr val="tx2"/>
                        </a:solidFill>
                      </a:endParaRPr>
                    </a:p>
                    <a:p>
                      <a:pPr algn="ctr"/>
                      <a:r>
                        <a:rPr lang="hu-HU" sz="1600" b="1" dirty="0" smtClean="0">
                          <a:solidFill>
                            <a:schemeClr val="tx2"/>
                          </a:solidFill>
                        </a:rPr>
                        <a:t> NA</a:t>
                      </a:r>
                      <a:endParaRPr lang="hu-HU" sz="1600" b="1" dirty="0">
                        <a:solidFill>
                          <a:schemeClr val="tx2"/>
                        </a:solidFill>
                      </a:endParaRPr>
                    </a:p>
                  </a:txBody>
                  <a:tcPr anchor="ctr"/>
                </a:tc>
              </a:tr>
              <a:tr h="884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600" b="1" dirty="0" smtClean="0"/>
                        <a:t>Policy </a:t>
                      </a:r>
                      <a:r>
                        <a:rPr lang="hu-HU" sz="1600" b="1" dirty="0" err="1" smtClean="0"/>
                        <a:t>measures</a:t>
                      </a:r>
                      <a:r>
                        <a:rPr lang="hu-HU" sz="1600" b="1" dirty="0" smtClean="0"/>
                        <a:t> </a:t>
                      </a:r>
                      <a:r>
                        <a:rPr lang="hu-HU" sz="1600" b="1" dirty="0" err="1" smtClean="0"/>
                        <a:t>facilitating</a:t>
                      </a:r>
                      <a:r>
                        <a:rPr lang="hu-HU" sz="1600" b="1" dirty="0" smtClean="0"/>
                        <a:t> </a:t>
                      </a:r>
                      <a:r>
                        <a:rPr lang="hu-HU" sz="1600" b="1" dirty="0" err="1" smtClean="0"/>
                        <a:t>social</a:t>
                      </a:r>
                      <a:r>
                        <a:rPr lang="hu-HU" sz="1600" b="1" dirty="0" smtClean="0"/>
                        <a:t> </a:t>
                      </a:r>
                      <a:r>
                        <a:rPr lang="hu-HU" sz="1600" b="1" dirty="0" err="1" smtClean="0"/>
                        <a:t>entrepreneurship</a:t>
                      </a:r>
                      <a:r>
                        <a:rPr lang="hu-HU" sz="1600" b="1" dirty="0" smtClean="0"/>
                        <a:t> (c)</a:t>
                      </a:r>
                      <a:endParaRPr lang="hu-HU" sz="1600" b="1" dirty="0" smtClean="0">
                        <a:latin typeface="+mj-lt"/>
                      </a:endParaRPr>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pPr algn="ctr"/>
                      <a:endParaRPr lang="hu-HU" sz="1600" b="1" dirty="0" smtClean="0">
                        <a:solidFill>
                          <a:schemeClr val="tx2"/>
                        </a:solidFill>
                      </a:endParaRPr>
                    </a:p>
                    <a:p>
                      <a:pPr algn="ctr"/>
                      <a:r>
                        <a:rPr lang="hu-HU" sz="1600" b="1" dirty="0" smtClean="0">
                          <a:solidFill>
                            <a:schemeClr val="tx2"/>
                          </a:solidFill>
                        </a:rPr>
                        <a:t> NA</a:t>
                      </a:r>
                      <a:endParaRPr lang="hu-HU" sz="1600" b="1" dirty="0">
                        <a:solidFill>
                          <a:schemeClr val="tx2"/>
                        </a:solidFill>
                      </a:endParaRPr>
                    </a:p>
                  </a:txBody>
                  <a:tcPr anchor="ctr"/>
                </a:tc>
              </a:tr>
            </a:tbl>
          </a:graphicData>
        </a:graphic>
      </p:graphicFrame>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636912"/>
            <a:ext cx="266737" cy="257211"/>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483" y="3769810"/>
            <a:ext cx="238158" cy="238158"/>
          </a:xfrm>
          <a:prstGeom prst="rect">
            <a:avLst/>
          </a:prstGeom>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725" y="4784544"/>
            <a:ext cx="257211" cy="228632"/>
          </a:xfrm>
          <a:prstGeom prst="rect">
            <a:avLst/>
          </a:prstGeom>
        </p:spPr>
      </p:pic>
      <p:pic>
        <p:nvPicPr>
          <p:cNvPr id="8" name="Kép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559" y="2636912"/>
            <a:ext cx="266737" cy="257211"/>
          </a:xfrm>
          <a:prstGeom prst="rect">
            <a:avLst/>
          </a:prstGeom>
        </p:spPr>
      </p:pic>
      <p:pic>
        <p:nvPicPr>
          <p:cNvPr id="9" name="Kép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3713860"/>
            <a:ext cx="266737" cy="257211"/>
          </a:xfrm>
          <a:prstGeom prst="rect">
            <a:avLst/>
          </a:prstGeom>
        </p:spPr>
      </p:pic>
      <p:pic>
        <p:nvPicPr>
          <p:cNvPr id="10" name="Kép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797152"/>
            <a:ext cx="266737" cy="257211"/>
          </a:xfrm>
          <a:prstGeom prst="rect">
            <a:avLst/>
          </a:prstGeom>
        </p:spPr>
      </p:pic>
      <p:pic>
        <p:nvPicPr>
          <p:cNvPr id="11" name="Kép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646438"/>
            <a:ext cx="238158" cy="238158"/>
          </a:xfrm>
          <a:prstGeom prst="rect">
            <a:avLst/>
          </a:prstGeom>
        </p:spPr>
      </p:pic>
      <p:pic>
        <p:nvPicPr>
          <p:cNvPr id="12" name="Kép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4830264"/>
            <a:ext cx="257211" cy="257211"/>
          </a:xfrm>
          <a:prstGeom prst="rect">
            <a:avLst/>
          </a:prstGeom>
        </p:spPr>
      </p:pic>
      <p:pic>
        <p:nvPicPr>
          <p:cNvPr id="13" name="Kép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536" y="3738351"/>
            <a:ext cx="238158" cy="238158"/>
          </a:xfrm>
          <a:prstGeom prst="rect">
            <a:avLst/>
          </a:prstGeom>
        </p:spPr>
      </p:pic>
      <p:pic>
        <p:nvPicPr>
          <p:cNvPr id="14" name="Kép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529" y="2647200"/>
            <a:ext cx="238158" cy="238158"/>
          </a:xfrm>
          <a:prstGeom prst="rect">
            <a:avLst/>
          </a:prstGeom>
        </p:spPr>
      </p:pic>
      <p:pic>
        <p:nvPicPr>
          <p:cNvPr id="15" name="Kép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529" y="3738351"/>
            <a:ext cx="238158" cy="238158"/>
          </a:xfrm>
          <a:prstGeom prst="rect">
            <a:avLst/>
          </a:prstGeom>
        </p:spPr>
      </p:pic>
      <p:pic>
        <p:nvPicPr>
          <p:cNvPr id="16" name="Kép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248" y="4796765"/>
            <a:ext cx="238158" cy="238158"/>
          </a:xfrm>
          <a:prstGeom prst="rect">
            <a:avLst/>
          </a:prstGeom>
        </p:spPr>
      </p:pic>
      <p:pic>
        <p:nvPicPr>
          <p:cNvPr id="17" name="Kép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309" y="2646438"/>
            <a:ext cx="238158" cy="238158"/>
          </a:xfrm>
          <a:prstGeom prst="rect">
            <a:avLst/>
          </a:prstGeom>
        </p:spPr>
      </p:pic>
      <p:pic>
        <p:nvPicPr>
          <p:cNvPr id="18" name="Kép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084" y="3728824"/>
            <a:ext cx="266737" cy="257211"/>
          </a:xfrm>
          <a:prstGeom prst="rect">
            <a:avLst/>
          </a:prstGeom>
        </p:spPr>
      </p:pic>
      <p:pic>
        <p:nvPicPr>
          <p:cNvPr id="19" name="Kép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702" y="4830264"/>
            <a:ext cx="266737" cy="257211"/>
          </a:xfrm>
          <a:prstGeom prst="rect">
            <a:avLst/>
          </a:prstGeom>
        </p:spPr>
      </p:pic>
      <p:pic>
        <p:nvPicPr>
          <p:cNvPr id="20" name="Kép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134" y="2655965"/>
            <a:ext cx="238158" cy="238158"/>
          </a:xfrm>
          <a:prstGeom prst="rect">
            <a:avLst/>
          </a:prstGeom>
        </p:spPr>
      </p:pic>
      <p:pic>
        <p:nvPicPr>
          <p:cNvPr id="21" name="Kép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478" y="3778424"/>
            <a:ext cx="238158" cy="238158"/>
          </a:xfrm>
          <a:prstGeom prst="rect">
            <a:avLst/>
          </a:prstGeom>
        </p:spPr>
      </p:pic>
      <p:pic>
        <p:nvPicPr>
          <p:cNvPr id="22" name="Kép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797152"/>
            <a:ext cx="257211" cy="228632"/>
          </a:xfrm>
          <a:prstGeom prst="rect">
            <a:avLst/>
          </a:prstGeom>
        </p:spPr>
      </p:pic>
    </p:spTree>
    <p:extLst>
      <p:ext uri="{BB962C8B-B14F-4D97-AF65-F5344CB8AC3E}">
        <p14:creationId xmlns:p14="http://schemas.microsoft.com/office/powerpoint/2010/main" val="196649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ext uri="{D42A27DB-BD31-4B8C-83A1-F6EECF244321}">
                <p14:modId xmlns:p14="http://schemas.microsoft.com/office/powerpoint/2010/main" val="683825189"/>
              </p:ext>
            </p:extLst>
          </p:nvPr>
        </p:nvGraphicFramePr>
        <p:xfrm>
          <a:off x="-108520" y="540450"/>
          <a:ext cx="3456384" cy="3048384"/>
        </p:xfrm>
        <a:graphic>
          <a:graphicData uri="http://schemas.openxmlformats.org/drawingml/2006/chart">
            <c:chart xmlns:c="http://schemas.openxmlformats.org/drawingml/2006/chart" xmlns:r="http://schemas.openxmlformats.org/officeDocument/2006/relationships" r:id="rId2"/>
          </a:graphicData>
        </a:graphic>
      </p:graphicFrame>
      <p:sp>
        <p:nvSpPr>
          <p:cNvPr id="14" name="Téglalap 13"/>
          <p:cNvSpPr/>
          <p:nvPr/>
        </p:nvSpPr>
        <p:spPr>
          <a:xfrm>
            <a:off x="8604448" y="6453336"/>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Diagram 14"/>
          <p:cNvGraphicFramePr>
            <a:graphicFrameLocks/>
          </p:cNvGraphicFramePr>
          <p:nvPr>
            <p:extLst>
              <p:ext uri="{D42A27DB-BD31-4B8C-83A1-F6EECF244321}">
                <p14:modId xmlns:p14="http://schemas.microsoft.com/office/powerpoint/2010/main" val="1780355075"/>
              </p:ext>
            </p:extLst>
          </p:nvPr>
        </p:nvGraphicFramePr>
        <p:xfrm>
          <a:off x="-49024" y="3264084"/>
          <a:ext cx="3384376"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p:cNvGraphicFramePr>
            <a:graphicFrameLocks/>
          </p:cNvGraphicFramePr>
          <p:nvPr>
            <p:extLst>
              <p:ext uri="{D42A27DB-BD31-4B8C-83A1-F6EECF244321}">
                <p14:modId xmlns:p14="http://schemas.microsoft.com/office/powerpoint/2010/main" val="1113918442"/>
              </p:ext>
            </p:extLst>
          </p:nvPr>
        </p:nvGraphicFramePr>
        <p:xfrm>
          <a:off x="2843808" y="260648"/>
          <a:ext cx="4104456" cy="35254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iagram 16"/>
          <p:cNvGraphicFramePr>
            <a:graphicFrameLocks/>
          </p:cNvGraphicFramePr>
          <p:nvPr>
            <p:extLst>
              <p:ext uri="{D42A27DB-BD31-4B8C-83A1-F6EECF244321}">
                <p14:modId xmlns:p14="http://schemas.microsoft.com/office/powerpoint/2010/main" val="2235255537"/>
              </p:ext>
            </p:extLst>
          </p:nvPr>
        </p:nvGraphicFramePr>
        <p:xfrm>
          <a:off x="5940152" y="666320"/>
          <a:ext cx="3312368" cy="27966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Diagram 17"/>
          <p:cNvGraphicFramePr>
            <a:graphicFrameLocks/>
          </p:cNvGraphicFramePr>
          <p:nvPr>
            <p:extLst>
              <p:ext uri="{D42A27DB-BD31-4B8C-83A1-F6EECF244321}">
                <p14:modId xmlns:p14="http://schemas.microsoft.com/office/powerpoint/2010/main" val="4122972747"/>
              </p:ext>
            </p:extLst>
          </p:nvPr>
        </p:nvGraphicFramePr>
        <p:xfrm>
          <a:off x="2953000" y="3385961"/>
          <a:ext cx="3600400" cy="33933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Diagram 18"/>
          <p:cNvGraphicFramePr>
            <a:graphicFrameLocks/>
          </p:cNvGraphicFramePr>
          <p:nvPr>
            <p:extLst>
              <p:ext uri="{D42A27DB-BD31-4B8C-83A1-F6EECF244321}">
                <p14:modId xmlns:p14="http://schemas.microsoft.com/office/powerpoint/2010/main" val="2230057683"/>
              </p:ext>
            </p:extLst>
          </p:nvPr>
        </p:nvGraphicFramePr>
        <p:xfrm>
          <a:off x="5652120" y="2746567"/>
          <a:ext cx="5112568" cy="381642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12060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áblázat 8"/>
          <p:cNvGraphicFramePr>
            <a:graphicFrameLocks noGrp="1"/>
          </p:cNvGraphicFramePr>
          <p:nvPr>
            <p:extLst>
              <p:ext uri="{D42A27DB-BD31-4B8C-83A1-F6EECF244321}">
                <p14:modId xmlns:p14="http://schemas.microsoft.com/office/powerpoint/2010/main" val="1375122849"/>
              </p:ext>
            </p:extLst>
          </p:nvPr>
        </p:nvGraphicFramePr>
        <p:xfrm>
          <a:off x="251520" y="1340768"/>
          <a:ext cx="3888431" cy="3260656"/>
        </p:xfrm>
        <a:graphic>
          <a:graphicData uri="http://schemas.openxmlformats.org/drawingml/2006/table">
            <a:tbl>
              <a:tblPr firstRow="1" bandRow="1">
                <a:tableStyleId>{5940675A-B579-460E-94D1-54222C63F5DA}</a:tableStyleId>
              </a:tblPr>
              <a:tblGrid>
                <a:gridCol w="1368152"/>
                <a:gridCol w="1327112"/>
                <a:gridCol w="1193167"/>
              </a:tblGrid>
              <a:tr h="902407">
                <a:tc>
                  <a:txBody>
                    <a:bodyPr/>
                    <a:lstStyle/>
                    <a:p>
                      <a:pPr algn="ctr"/>
                      <a:r>
                        <a:rPr lang="hu-HU" dirty="0" err="1" smtClean="0">
                          <a:latin typeface="Open Sans" panose="020B0606030504020204" pitchFamily="34" charset="0"/>
                          <a:ea typeface="Open Sans" panose="020B0606030504020204" pitchFamily="34" charset="0"/>
                          <a:cs typeface="Open Sans" panose="020B0606030504020204" pitchFamily="34" charset="0"/>
                        </a:rPr>
                        <a:t>Slovenia</a:t>
                      </a:r>
                      <a:endParaRPr lang="hu-HU" dirty="0" smtClean="0">
                        <a:latin typeface="Open Sans" panose="020B0606030504020204" pitchFamily="34" charset="0"/>
                        <a:ea typeface="Open Sans" panose="020B0606030504020204" pitchFamily="34" charset="0"/>
                        <a:cs typeface="Open Sans" panose="020B0606030504020204" pitchFamily="34" charset="0"/>
                      </a:endParaRPr>
                    </a:p>
                    <a:p>
                      <a:endParaRPr lang="hu-HU" dirty="0" smtClean="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lumMod val="20000"/>
                        <a:lumOff val="80000"/>
                        <a:alpha val="50000"/>
                      </a:schemeClr>
                    </a:solidFill>
                  </a:tcPr>
                </a:tc>
                <a:tc>
                  <a:txBody>
                    <a:bodyPr/>
                    <a:lstStyle/>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Hungary</a:t>
                      </a:r>
                    </a:p>
                    <a:p>
                      <a:pPr algn="ctr"/>
                      <a:r>
                        <a:rPr lang="hu-HU" sz="16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Belgium</a:t>
                      </a:r>
                    </a:p>
                    <a:p>
                      <a:pPr algn="ctr"/>
                      <a:r>
                        <a:rPr lang="hu-HU" sz="1600"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Poland</a:t>
                      </a:r>
                      <a:endParaRPr lang="en-GB"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NETWORKS</a:t>
                      </a:r>
                      <a:endParaRPr lang="en-GB"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r>
              <a:tr h="1173128">
                <a:tc>
                  <a:txBody>
                    <a:bodyPr/>
                    <a:lstStyle/>
                    <a:p>
                      <a:pPr algn="ctr"/>
                      <a:r>
                        <a:rPr lang="hu-HU" dirty="0" smtClean="0">
                          <a:latin typeface="Open Sans" panose="020B0606030504020204" pitchFamily="34" charset="0"/>
                          <a:ea typeface="Open Sans" panose="020B0606030504020204" pitchFamily="34" charset="0"/>
                          <a:cs typeface="Open Sans" panose="020B0606030504020204" pitchFamily="34" charset="0"/>
                        </a:rPr>
                        <a:t>Hungary</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tx2">
                        <a:lumMod val="20000"/>
                        <a:lumOff val="80000"/>
                        <a:alpha val="50000"/>
                      </a:schemeClr>
                    </a:solidFill>
                  </a:tcPr>
                </a:tc>
                <a:tc>
                  <a:txBody>
                    <a:bodyPr/>
                    <a:lstStyle/>
                    <a:p>
                      <a:pPr algn="ctr"/>
                      <a:r>
                        <a:rPr lang="hu-HU" sz="1600" b="1"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Slovenia</a:t>
                      </a:r>
                      <a:endParaRPr lang="hu-HU" sz="16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Belgium</a:t>
                      </a:r>
                    </a:p>
                    <a:p>
                      <a:pPr algn="ctr"/>
                      <a:r>
                        <a:rPr lang="hu-HU" sz="1600" b="1"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Estonia</a:t>
                      </a:r>
                      <a:endParaRPr lang="hu-HU" sz="16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ctr"/>
                      <a:r>
                        <a:rPr lang="hu-HU" sz="1600" b="1"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Poland</a:t>
                      </a:r>
                      <a:endParaRPr lang="en-GB" sz="16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ECOSYSTEM</a:t>
                      </a:r>
                      <a:endParaRPr lang="en-GB"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r>
              <a:tr h="1173128">
                <a:tc>
                  <a:txBody>
                    <a:bodyPr/>
                    <a:lstStyle/>
                    <a:p>
                      <a:pPr algn="ctr"/>
                      <a:r>
                        <a:rPr lang="hu-HU" dirty="0" smtClean="0">
                          <a:latin typeface="Open Sans" panose="020B0606030504020204" pitchFamily="34" charset="0"/>
                          <a:ea typeface="Open Sans" panose="020B0606030504020204" pitchFamily="34" charset="0"/>
                          <a:cs typeface="Open Sans" panose="020B0606030504020204" pitchFamily="34" charset="0"/>
                        </a:rPr>
                        <a:t>Belgium</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tx2">
                        <a:lumMod val="20000"/>
                        <a:lumOff val="80000"/>
                        <a:alpha val="50000"/>
                      </a:schemeClr>
                    </a:solidFill>
                  </a:tcPr>
                </a:tc>
                <a:tc>
                  <a:txBody>
                    <a:bodyPr/>
                    <a:lstStyle/>
                    <a:p>
                      <a:pPr algn="ctr"/>
                      <a:r>
                        <a:rPr lang="hu-HU" sz="1600"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Estonia</a:t>
                      </a:r>
                      <a:endPar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Hungary</a:t>
                      </a:r>
                    </a:p>
                    <a:p>
                      <a:pPr algn="ctr"/>
                      <a:r>
                        <a:rPr lang="hu-HU" sz="1600"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Slovenia</a:t>
                      </a:r>
                      <a:endPar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ctr"/>
                      <a:r>
                        <a:rPr lang="hu-HU" sz="1600"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Poland</a:t>
                      </a:r>
                      <a:endPar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SOCIAL IMPACT MEASUREMENT</a:t>
                      </a:r>
                    </a:p>
                  </a:txBody>
                  <a:tcPr anchor="ctr"/>
                </a:tc>
              </a:tr>
            </a:tbl>
          </a:graphicData>
        </a:graphic>
      </p:graphicFrame>
      <p:pic>
        <p:nvPicPr>
          <p:cNvPr id="17" name="Kép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867787"/>
            <a:ext cx="720080" cy="474353"/>
          </a:xfrm>
          <a:prstGeom prst="rect">
            <a:avLst/>
          </a:prstGeom>
          <a:ln>
            <a:solidFill>
              <a:schemeClr val="tx2"/>
            </a:solidFill>
          </a:ln>
        </p:spPr>
      </p:pic>
      <p:pic>
        <p:nvPicPr>
          <p:cNvPr id="18" name="Kép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08" y="4071232"/>
            <a:ext cx="720080" cy="505038"/>
          </a:xfrm>
          <a:prstGeom prst="rect">
            <a:avLst/>
          </a:prstGeom>
          <a:ln>
            <a:solidFill>
              <a:schemeClr val="tx2"/>
            </a:solidFill>
          </a:ln>
        </p:spPr>
      </p:pic>
      <p:pic>
        <p:nvPicPr>
          <p:cNvPr id="22" name="Kép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857473"/>
            <a:ext cx="720080" cy="514343"/>
          </a:xfrm>
          <a:prstGeom prst="rect">
            <a:avLst/>
          </a:prstGeom>
          <a:ln>
            <a:solidFill>
              <a:schemeClr val="tx2"/>
            </a:solidFill>
          </a:ln>
        </p:spPr>
      </p:pic>
      <p:graphicFrame>
        <p:nvGraphicFramePr>
          <p:cNvPr id="2" name="Táblázat 1"/>
          <p:cNvGraphicFramePr>
            <a:graphicFrameLocks noGrp="1"/>
          </p:cNvGraphicFramePr>
          <p:nvPr>
            <p:extLst>
              <p:ext uri="{D42A27DB-BD31-4B8C-83A1-F6EECF244321}">
                <p14:modId xmlns:p14="http://schemas.microsoft.com/office/powerpoint/2010/main" val="1253652458"/>
              </p:ext>
            </p:extLst>
          </p:nvPr>
        </p:nvGraphicFramePr>
        <p:xfrm>
          <a:off x="4559425" y="1340768"/>
          <a:ext cx="4248471" cy="3601576"/>
        </p:xfrm>
        <a:graphic>
          <a:graphicData uri="http://schemas.openxmlformats.org/drawingml/2006/table">
            <a:tbl>
              <a:tblPr firstRow="1" bandRow="1">
                <a:tableStyleId>{5940675A-B579-460E-94D1-54222C63F5DA}</a:tableStyleId>
              </a:tblPr>
              <a:tblGrid>
                <a:gridCol w="1584175"/>
                <a:gridCol w="1368152"/>
                <a:gridCol w="1296144"/>
              </a:tblGrid>
              <a:tr h="936104">
                <a:tc>
                  <a:txBody>
                    <a:bodyPr/>
                    <a:lstStyle/>
                    <a:p>
                      <a:pPr algn="ctr"/>
                      <a:r>
                        <a:rPr lang="hu-HU" dirty="0" err="1" smtClean="0">
                          <a:latin typeface="Open Sans" panose="020B0606030504020204" pitchFamily="34" charset="0"/>
                          <a:ea typeface="Open Sans" panose="020B0606030504020204" pitchFamily="34" charset="0"/>
                          <a:cs typeface="Open Sans" panose="020B0606030504020204" pitchFamily="34" charset="0"/>
                        </a:rPr>
                        <a:t>Poland</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tx2">
                        <a:lumMod val="20000"/>
                        <a:lumOff val="80000"/>
                        <a:alpha val="50000"/>
                      </a:schemeClr>
                    </a:solidFill>
                  </a:tcPr>
                </a:tc>
                <a:tc>
                  <a:txBody>
                    <a:bodyPr/>
                    <a:lstStyle/>
                    <a:p>
                      <a:pPr algn="ctr"/>
                      <a:r>
                        <a:rPr lang="hu-HU" sz="1600" b="1"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Slovenia</a:t>
                      </a:r>
                      <a:endParaRPr lang="hu-HU" sz="16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Belgium</a:t>
                      </a:r>
                    </a:p>
                    <a:p>
                      <a:pPr algn="ctr"/>
                      <a:r>
                        <a:rPr lang="hu-HU" sz="16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Hungary</a:t>
                      </a:r>
                      <a:endParaRPr lang="en-GB" sz="16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KNOW-HOW</a:t>
                      </a:r>
                      <a:r>
                        <a:rPr lang="hu-HU" sz="1600" baseline="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 EXCHANGE</a:t>
                      </a: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 + INTERNATIONALIZATION</a:t>
                      </a:r>
                      <a:endParaRPr lang="en-GB"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r>
              <a:tr h="1224136">
                <a:tc>
                  <a:txBody>
                    <a:bodyPr/>
                    <a:lstStyle/>
                    <a:p>
                      <a:pPr algn="ctr"/>
                      <a:r>
                        <a:rPr lang="hu-HU" dirty="0" err="1" smtClean="0">
                          <a:latin typeface="Open Sans" panose="020B0606030504020204" pitchFamily="34" charset="0"/>
                          <a:ea typeface="Open Sans" panose="020B0606030504020204" pitchFamily="34" charset="0"/>
                          <a:cs typeface="Open Sans" panose="020B0606030504020204" pitchFamily="34" charset="0"/>
                        </a:rPr>
                        <a:t>Estonia</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tx2">
                        <a:lumMod val="20000"/>
                        <a:lumOff val="80000"/>
                        <a:alpha val="50000"/>
                      </a:schemeClr>
                    </a:solidFill>
                  </a:tcPr>
                </a:tc>
                <a:tc>
                  <a:txBody>
                    <a:bodyPr/>
                    <a:lstStyle/>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Hungary</a:t>
                      </a:r>
                    </a:p>
                    <a:p>
                      <a:pPr algn="ctr"/>
                      <a:r>
                        <a:rPr lang="hu-HU" sz="16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Belgium</a:t>
                      </a:r>
                      <a:endParaRPr lang="en-GB" sz="16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STRATEGY</a:t>
                      </a:r>
                      <a:endParaRPr lang="en-GB"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r>
              <a:tr h="1152128">
                <a:tc>
                  <a:txBody>
                    <a:bodyPr/>
                    <a:lstStyle/>
                    <a:p>
                      <a:pPr algn="ctr"/>
                      <a:r>
                        <a:rPr lang="hu-HU" dirty="0" err="1" smtClean="0">
                          <a:latin typeface="Open Sans" panose="020B0606030504020204" pitchFamily="34" charset="0"/>
                          <a:ea typeface="Open Sans" panose="020B0606030504020204" pitchFamily="34" charset="0"/>
                          <a:cs typeface="Open Sans" panose="020B0606030504020204" pitchFamily="34" charset="0"/>
                        </a:rPr>
                        <a:t>Czech</a:t>
                      </a:r>
                      <a:r>
                        <a:rPr lang="hu-HU" dirty="0" smtClean="0">
                          <a:latin typeface="Open Sans" panose="020B0606030504020204" pitchFamily="34" charset="0"/>
                          <a:ea typeface="Open Sans" panose="020B0606030504020204" pitchFamily="34" charset="0"/>
                          <a:cs typeface="Open Sans" panose="020B0606030504020204" pitchFamily="34" charset="0"/>
                        </a:rPr>
                        <a:t> </a:t>
                      </a:r>
                      <a:r>
                        <a:rPr lang="hu-HU" dirty="0" err="1" smtClean="0">
                          <a:latin typeface="Open Sans" panose="020B0606030504020204" pitchFamily="34" charset="0"/>
                          <a:ea typeface="Open Sans" panose="020B0606030504020204" pitchFamily="34" charset="0"/>
                          <a:cs typeface="Open Sans" panose="020B0606030504020204" pitchFamily="34" charset="0"/>
                        </a:rPr>
                        <a:t>Republic</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tx2">
                        <a:lumMod val="20000"/>
                        <a:lumOff val="80000"/>
                        <a:alpha val="50000"/>
                      </a:schemeClr>
                    </a:solidFill>
                  </a:tcPr>
                </a:tc>
                <a:tc>
                  <a:txBody>
                    <a:bodyPr/>
                    <a:lstStyle/>
                    <a:p>
                      <a:pPr algn="ctr"/>
                      <a:r>
                        <a:rPr lang="hu-HU" sz="1600"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Estonia</a:t>
                      </a:r>
                      <a:endPar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ctr"/>
                      <a:r>
                        <a:rPr lang="hu-HU" sz="16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Belgium</a:t>
                      </a:r>
                      <a:endParaRPr lang="en-GB" sz="16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u-HU"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IMPROVING</a:t>
                      </a:r>
                      <a:r>
                        <a:rPr lang="hu-HU" sz="1600" baseline="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 EARLY-STATE </a:t>
                      </a:r>
                      <a:r>
                        <a:rPr lang="hu-HU" sz="1600" baseline="0"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SEs</a:t>
                      </a:r>
                      <a:r>
                        <a:rPr lang="hu-HU" sz="1600" baseline="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 + FINANCIAL SUPPORT</a:t>
                      </a:r>
                      <a:endParaRPr lang="en-GB"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r>
            </a:tbl>
          </a:graphicData>
        </a:graphic>
      </p:graphicFrame>
      <p:pic>
        <p:nvPicPr>
          <p:cNvPr id="19" name="Kép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1882965"/>
            <a:ext cx="720080" cy="539643"/>
          </a:xfrm>
          <a:prstGeom prst="rect">
            <a:avLst/>
          </a:prstGeom>
          <a:ln>
            <a:solidFill>
              <a:schemeClr val="tx2"/>
            </a:solidFill>
          </a:ln>
        </p:spPr>
      </p:pic>
      <p:pic>
        <p:nvPicPr>
          <p:cNvPr id="20" name="Kép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048" y="2963136"/>
            <a:ext cx="720080" cy="563800"/>
          </a:xfrm>
          <a:prstGeom prst="rect">
            <a:avLst/>
          </a:prstGeom>
          <a:ln>
            <a:solidFill>
              <a:schemeClr val="tx2"/>
            </a:solidFill>
          </a:ln>
        </p:spPr>
      </p:pic>
      <p:pic>
        <p:nvPicPr>
          <p:cNvPr id="23" name="Kép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048" y="4248871"/>
            <a:ext cx="720080" cy="531424"/>
          </a:xfrm>
          <a:prstGeom prst="rect">
            <a:avLst/>
          </a:prstGeom>
          <a:ln>
            <a:solidFill>
              <a:schemeClr val="tx2"/>
            </a:solidFill>
          </a:ln>
        </p:spPr>
      </p:pic>
      <p:sp>
        <p:nvSpPr>
          <p:cNvPr id="13" name="Titre 3"/>
          <p:cNvSpPr txBox="1">
            <a:spLocks/>
          </p:cNvSpPr>
          <p:nvPr/>
        </p:nvSpPr>
        <p:spPr>
          <a:xfrm>
            <a:off x="467544" y="548680"/>
            <a:ext cx="8229600" cy="7200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hu-HU" sz="2400" b="1" dirty="0" err="1" smtClean="0">
                <a:ea typeface="Open Sans" panose="020B0606030504020204" pitchFamily="34" charset="0"/>
                <a:cs typeface="Open Sans" panose="020B0606030504020204" pitchFamily="34" charset="0"/>
              </a:rPr>
              <a:t>Mentor-mentee</a:t>
            </a:r>
            <a:r>
              <a:rPr lang="hu-HU" sz="2400" b="1" dirty="0" smtClean="0">
                <a:ea typeface="Open Sans" panose="020B0606030504020204" pitchFamily="34" charset="0"/>
                <a:cs typeface="Open Sans" panose="020B0606030504020204" pitchFamily="34" charset="0"/>
              </a:rPr>
              <a:t> </a:t>
            </a:r>
            <a:r>
              <a:rPr lang="hu-HU" sz="2400" b="1" dirty="0" err="1" smtClean="0">
                <a:ea typeface="Open Sans" panose="020B0606030504020204" pitchFamily="34" charset="0"/>
                <a:cs typeface="Open Sans" panose="020B0606030504020204" pitchFamily="34" charset="0"/>
              </a:rPr>
              <a:t>relationships</a:t>
            </a:r>
            <a:endParaRPr lang="en-GB" sz="2400" b="1" dirty="0">
              <a:ea typeface="Open Sans" panose="020B0606030504020204" pitchFamily="34" charset="0"/>
              <a:cs typeface="Open Sans" panose="020B0606030504020204" pitchFamily="34" charset="0"/>
            </a:endParaRPr>
          </a:p>
        </p:txBody>
      </p:sp>
      <p:pic>
        <p:nvPicPr>
          <p:cNvPr id="2050" name="Picture 2" descr="Képtalálat a következőre: „partnershi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5013176"/>
            <a:ext cx="2552700" cy="1790701"/>
          </a:xfrm>
          <a:prstGeom prst="rect">
            <a:avLst/>
          </a:prstGeom>
          <a:noFill/>
          <a:extLst>
            <a:ext uri="{909E8E84-426E-40DD-AFC4-6F175D3DCCD1}">
              <a14:hiddenFill xmlns:a14="http://schemas.microsoft.com/office/drawing/2010/main">
                <a:solidFill>
                  <a:srgbClr val="FFFFFF"/>
                </a:solidFill>
              </a14:hiddenFill>
            </a:ext>
          </a:extLst>
        </p:spPr>
      </p:pic>
      <p:sp>
        <p:nvSpPr>
          <p:cNvPr id="14" name="Téglalap 13"/>
          <p:cNvSpPr/>
          <p:nvPr/>
        </p:nvSpPr>
        <p:spPr>
          <a:xfrm>
            <a:off x="8604448" y="6453336"/>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1423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3"/>
          <p:cNvSpPr txBox="1">
            <a:spLocks/>
          </p:cNvSpPr>
          <p:nvPr/>
        </p:nvSpPr>
        <p:spPr>
          <a:xfrm>
            <a:off x="251520" y="2924944"/>
            <a:ext cx="8517632" cy="7200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pPr lvl="0" algn="ctr"/>
            <a:r>
              <a:rPr lang="hu-HU" sz="2400" b="1" dirty="0" err="1" smtClean="0">
                <a:solidFill>
                  <a:schemeClr val="bg1"/>
                </a:solidFill>
              </a:rPr>
              <a:t>Step</a:t>
            </a:r>
            <a:r>
              <a:rPr lang="hu-HU" sz="2400" b="1" dirty="0" smtClean="0">
                <a:solidFill>
                  <a:schemeClr val="bg1"/>
                </a:solidFill>
              </a:rPr>
              <a:t> 2 – European </a:t>
            </a:r>
            <a:r>
              <a:rPr lang="hu-HU" sz="2400" b="1" dirty="0" err="1" smtClean="0">
                <a:solidFill>
                  <a:schemeClr val="bg1"/>
                </a:solidFill>
              </a:rPr>
              <a:t>Standardized</a:t>
            </a:r>
            <a:r>
              <a:rPr lang="hu-HU" sz="2400" b="1" dirty="0" smtClean="0">
                <a:solidFill>
                  <a:schemeClr val="bg1"/>
                </a:solidFill>
              </a:rPr>
              <a:t> </a:t>
            </a:r>
            <a:r>
              <a:rPr lang="hu-HU" sz="2400" b="1" dirty="0" err="1" smtClean="0">
                <a:solidFill>
                  <a:schemeClr val="bg1"/>
                </a:solidFill>
              </a:rPr>
              <a:t>Evaluation</a:t>
            </a:r>
            <a:r>
              <a:rPr lang="hu-HU" sz="2400" b="1" dirty="0" smtClean="0">
                <a:solidFill>
                  <a:schemeClr val="bg1"/>
                </a:solidFill>
              </a:rPr>
              <a:t> and </a:t>
            </a:r>
            <a:r>
              <a:rPr lang="hu-HU" sz="2400" b="1" dirty="0" err="1" smtClean="0">
                <a:solidFill>
                  <a:schemeClr val="bg1"/>
                </a:solidFill>
              </a:rPr>
              <a:t>Supporting</a:t>
            </a:r>
            <a:r>
              <a:rPr lang="hu-HU" sz="2400" b="1" dirty="0" smtClean="0">
                <a:solidFill>
                  <a:schemeClr val="bg1"/>
                </a:solidFill>
              </a:rPr>
              <a:t> System</a:t>
            </a:r>
            <a:endParaRPr lang="hu-HU" sz="2400" dirty="0">
              <a:solidFill>
                <a:schemeClr val="bg1"/>
              </a:solidFill>
            </a:endParaRPr>
          </a:p>
        </p:txBody>
      </p:sp>
      <p:sp>
        <p:nvSpPr>
          <p:cNvPr id="12" name="Téglalap 11"/>
          <p:cNvSpPr/>
          <p:nvPr/>
        </p:nvSpPr>
        <p:spPr>
          <a:xfrm>
            <a:off x="8604448" y="6453336"/>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2661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srcRect t="3542" b="9090"/>
          <a:stretch/>
        </p:blipFill>
        <p:spPr>
          <a:xfrm>
            <a:off x="0" y="1124744"/>
            <a:ext cx="9144000" cy="5328592"/>
          </a:xfrm>
          <a:prstGeom prst="rect">
            <a:avLst/>
          </a:prstGeom>
        </p:spPr>
      </p:pic>
    </p:spTree>
    <p:extLst>
      <p:ext uri="{BB962C8B-B14F-4D97-AF65-F5344CB8AC3E}">
        <p14:creationId xmlns:p14="http://schemas.microsoft.com/office/powerpoint/2010/main" val="390339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400" b="1" dirty="0" smtClean="0"/>
              <a:t>TEMPEST European </a:t>
            </a:r>
            <a:r>
              <a:rPr lang="hu-HU" sz="2400" b="1" dirty="0" err="1" smtClean="0"/>
              <a:t>Standardized</a:t>
            </a:r>
            <a:r>
              <a:rPr lang="hu-HU" sz="2400" b="1" dirty="0" smtClean="0"/>
              <a:t> </a:t>
            </a:r>
            <a:r>
              <a:rPr lang="hu-HU" sz="2400" b="1" dirty="0" err="1" smtClean="0"/>
              <a:t>Evaluation</a:t>
            </a:r>
            <a:r>
              <a:rPr lang="hu-HU" sz="2400" b="1" dirty="0" smtClean="0"/>
              <a:t> and </a:t>
            </a:r>
            <a:r>
              <a:rPr lang="hu-HU" sz="2400" b="1" dirty="0" err="1" smtClean="0"/>
              <a:t>Supporting</a:t>
            </a:r>
            <a:r>
              <a:rPr lang="hu-HU" sz="2400" b="1" dirty="0" smtClean="0"/>
              <a:t> System</a:t>
            </a:r>
            <a:endParaRPr lang="hu-HU" sz="2400" b="1" dirty="0"/>
          </a:p>
        </p:txBody>
      </p:sp>
      <p:sp>
        <p:nvSpPr>
          <p:cNvPr id="3" name="Szöveg helye 2"/>
          <p:cNvSpPr>
            <a:spLocks noGrp="1"/>
          </p:cNvSpPr>
          <p:nvPr>
            <p:ph type="body" sz="quarter" idx="10"/>
          </p:nvPr>
        </p:nvSpPr>
        <p:spPr>
          <a:xfrm>
            <a:off x="457201" y="1368000"/>
            <a:ext cx="8075240" cy="5183187"/>
          </a:xfrm>
        </p:spPr>
        <p:txBody>
          <a:bodyPr>
            <a:normAutofit/>
          </a:bodyPr>
          <a:lstStyle/>
          <a:p>
            <a:pPr marL="342900" indent="-342900">
              <a:buFont typeface="Wingdings" panose="05000000000000000000" pitchFamily="2" charset="2"/>
              <a:buChar char="Ø"/>
            </a:pPr>
            <a:r>
              <a:rPr lang="en-US" b="0" dirty="0" smtClean="0"/>
              <a:t>An </a:t>
            </a:r>
            <a:r>
              <a:rPr lang="en-US" dirty="0"/>
              <a:t>Integrative Model for </a:t>
            </a:r>
            <a:r>
              <a:rPr lang="hu-HU" dirty="0"/>
              <a:t>Social </a:t>
            </a:r>
            <a:r>
              <a:rPr lang="hu-HU" dirty="0" err="1" smtClean="0"/>
              <a:t>Entrepreneurship</a:t>
            </a:r>
            <a:r>
              <a:rPr lang="hu-HU" dirty="0" smtClean="0"/>
              <a:t> (</a:t>
            </a:r>
            <a:r>
              <a:rPr lang="hu-HU" dirty="0" err="1" smtClean="0"/>
              <a:t>Technology</a:t>
            </a:r>
            <a:r>
              <a:rPr lang="hu-HU" dirty="0" smtClean="0"/>
              <a:t>) </a:t>
            </a:r>
            <a:r>
              <a:rPr lang="hu-HU" dirty="0" err="1" smtClean="0"/>
              <a:t>Readiness</a:t>
            </a:r>
            <a:r>
              <a:rPr lang="hu-HU" dirty="0" smtClean="0"/>
              <a:t> </a:t>
            </a:r>
            <a:r>
              <a:rPr lang="en-US" dirty="0" smtClean="0"/>
              <a:t>Assessment</a:t>
            </a:r>
            <a:r>
              <a:rPr lang="hu-HU" b="0" dirty="0" smtClean="0"/>
              <a:t>,</a:t>
            </a:r>
            <a:endParaRPr lang="hu-HU" b="0" dirty="0"/>
          </a:p>
          <a:p>
            <a:pPr marL="342900" indent="-342900">
              <a:buFont typeface="Wingdings" panose="05000000000000000000" pitchFamily="2" charset="2"/>
              <a:buChar char="Ø"/>
            </a:pPr>
            <a:r>
              <a:rPr lang="en-GB" b="0" dirty="0" smtClean="0"/>
              <a:t>The </a:t>
            </a:r>
            <a:r>
              <a:rPr lang="en-GB" b="0" dirty="0"/>
              <a:t>TEMPEST methodology leverages its unique framework of 7 themes, 21 sub-themes and 84 (coded) quantitative indicators to deliver evidence-based insights that address scientific and policy issues.</a:t>
            </a:r>
            <a:r>
              <a:rPr lang="hu-HU" b="0" dirty="0"/>
              <a:t> </a:t>
            </a:r>
            <a:endParaRPr lang="hu-HU" b="0" dirty="0" smtClean="0"/>
          </a:p>
          <a:p>
            <a:pPr marL="342900" indent="-342900">
              <a:buFont typeface="Wingdings" panose="05000000000000000000" pitchFamily="2" charset="2"/>
              <a:buChar char="Ø"/>
            </a:pPr>
            <a:r>
              <a:rPr lang="en-GB" b="0" dirty="0"/>
              <a:t>TEMPEST offers an integrative approach where data points can be compared and contrasted to show benefits and barriers in </a:t>
            </a:r>
            <a:r>
              <a:rPr lang="hu-HU" b="0" dirty="0" err="1" smtClean="0"/>
              <a:t>social</a:t>
            </a:r>
            <a:r>
              <a:rPr lang="hu-HU" b="0" dirty="0" smtClean="0"/>
              <a:t> </a:t>
            </a:r>
            <a:r>
              <a:rPr lang="hu-HU" b="0" dirty="0" err="1" smtClean="0"/>
              <a:t>entrepreneurship</a:t>
            </a:r>
            <a:r>
              <a:rPr lang="hu-HU" b="0" dirty="0" smtClean="0"/>
              <a:t> and </a:t>
            </a:r>
            <a:r>
              <a:rPr lang="hu-HU" b="0" dirty="0" err="1" smtClean="0"/>
              <a:t>the</a:t>
            </a:r>
            <a:r>
              <a:rPr lang="hu-HU" b="0" dirty="0" smtClean="0"/>
              <a:t> </a:t>
            </a:r>
            <a:r>
              <a:rPr lang="hu-HU" b="0" dirty="0" err="1" smtClean="0"/>
              <a:t>ecosystem</a:t>
            </a:r>
            <a:r>
              <a:rPr lang="hu-HU" b="0" dirty="0" smtClean="0"/>
              <a:t>,</a:t>
            </a:r>
          </a:p>
          <a:p>
            <a:pPr marL="342900" indent="-342900">
              <a:buFont typeface="Wingdings" panose="05000000000000000000" pitchFamily="2" charset="2"/>
              <a:buChar char="Ø"/>
            </a:pPr>
            <a:r>
              <a:rPr lang="en-GB" dirty="0"/>
              <a:t> </a:t>
            </a:r>
            <a:r>
              <a:rPr lang="hu-HU" dirty="0" err="1" smtClean="0"/>
              <a:t>Use</a:t>
            </a:r>
            <a:r>
              <a:rPr lang="hu-HU" dirty="0" smtClean="0"/>
              <a:t>: </a:t>
            </a:r>
            <a:r>
              <a:rPr lang="hu-HU" dirty="0" err="1" smtClean="0"/>
              <a:t>provide</a:t>
            </a:r>
            <a:r>
              <a:rPr lang="hu-HU" dirty="0" smtClean="0"/>
              <a:t> </a:t>
            </a:r>
            <a:r>
              <a:rPr lang="hu-HU" dirty="0" err="1" smtClean="0"/>
              <a:t>information</a:t>
            </a:r>
            <a:r>
              <a:rPr lang="hu-HU" dirty="0" smtClean="0"/>
              <a:t> </a:t>
            </a:r>
            <a:r>
              <a:rPr lang="hu-HU" dirty="0" err="1" smtClean="0"/>
              <a:t>to</a:t>
            </a:r>
            <a:r>
              <a:rPr lang="hu-HU" dirty="0" smtClean="0"/>
              <a:t> </a:t>
            </a:r>
            <a:r>
              <a:rPr lang="hu-HU" dirty="0" err="1" smtClean="0"/>
              <a:t>policymakers</a:t>
            </a:r>
            <a:r>
              <a:rPr lang="hu-HU" dirty="0" smtClean="0"/>
              <a:t> </a:t>
            </a:r>
            <a:r>
              <a:rPr lang="hu-HU" dirty="0" err="1" smtClean="0"/>
              <a:t>on</a:t>
            </a:r>
            <a:r>
              <a:rPr lang="hu-HU" dirty="0" smtClean="0"/>
              <a:t> </a:t>
            </a:r>
            <a:r>
              <a:rPr lang="hu-HU" dirty="0" err="1" smtClean="0"/>
              <a:t>the</a:t>
            </a:r>
            <a:r>
              <a:rPr lang="hu-HU" dirty="0" smtClean="0"/>
              <a:t> </a:t>
            </a:r>
            <a:r>
              <a:rPr lang="hu-HU" dirty="0" err="1" smtClean="0"/>
              <a:t>maturity</a:t>
            </a:r>
            <a:r>
              <a:rPr lang="hu-HU" dirty="0" smtClean="0"/>
              <a:t> of </a:t>
            </a:r>
            <a:r>
              <a:rPr lang="hu-HU" dirty="0" err="1" smtClean="0"/>
              <a:t>the</a:t>
            </a:r>
            <a:r>
              <a:rPr lang="hu-HU" dirty="0" smtClean="0"/>
              <a:t> </a:t>
            </a:r>
            <a:r>
              <a:rPr lang="hu-HU" dirty="0" err="1" smtClean="0"/>
              <a:t>social</a:t>
            </a:r>
            <a:r>
              <a:rPr lang="hu-HU" dirty="0" smtClean="0"/>
              <a:t> </a:t>
            </a:r>
            <a:r>
              <a:rPr lang="hu-HU" dirty="0" err="1" smtClean="0"/>
              <a:t>enterprise</a:t>
            </a:r>
            <a:r>
              <a:rPr lang="hu-HU" dirty="0" smtClean="0"/>
              <a:t> </a:t>
            </a:r>
            <a:r>
              <a:rPr lang="hu-HU" dirty="0" err="1" smtClean="0"/>
              <a:t>sector</a:t>
            </a:r>
            <a:r>
              <a:rPr lang="hu-HU" dirty="0" smtClean="0"/>
              <a:t> and </a:t>
            </a:r>
            <a:r>
              <a:rPr lang="hu-HU" dirty="0" err="1" smtClean="0"/>
              <a:t>showcases</a:t>
            </a:r>
            <a:r>
              <a:rPr lang="hu-HU" dirty="0" smtClean="0"/>
              <a:t> </a:t>
            </a:r>
            <a:r>
              <a:rPr lang="hu-HU" dirty="0" err="1" smtClean="0"/>
              <a:t>areas</a:t>
            </a:r>
            <a:r>
              <a:rPr lang="hu-HU" dirty="0" smtClean="0"/>
              <a:t> </a:t>
            </a:r>
            <a:r>
              <a:rPr lang="hu-HU" dirty="0" err="1" smtClean="0"/>
              <a:t>where</a:t>
            </a:r>
            <a:r>
              <a:rPr lang="hu-HU" dirty="0" smtClean="0"/>
              <a:t> </a:t>
            </a:r>
            <a:r>
              <a:rPr lang="hu-HU" dirty="0" err="1" smtClean="0"/>
              <a:t>public</a:t>
            </a:r>
            <a:r>
              <a:rPr lang="hu-HU" dirty="0" smtClean="0"/>
              <a:t> </a:t>
            </a:r>
            <a:r>
              <a:rPr lang="hu-HU" dirty="0" err="1" smtClean="0"/>
              <a:t>support</a:t>
            </a:r>
            <a:r>
              <a:rPr lang="hu-HU" dirty="0" smtClean="0"/>
              <a:t> is </a:t>
            </a:r>
            <a:r>
              <a:rPr lang="hu-HU" dirty="0" err="1" smtClean="0"/>
              <a:t>needed</a:t>
            </a:r>
            <a:r>
              <a:rPr lang="hu-HU" dirty="0" smtClean="0"/>
              <a:t>.</a:t>
            </a:r>
            <a:endParaRPr lang="hu-HU" dirty="0"/>
          </a:p>
          <a:p>
            <a:pPr marL="342900" indent="-342900">
              <a:buFont typeface="Wingdings" panose="05000000000000000000" pitchFamily="2" charset="2"/>
              <a:buChar char="Ø"/>
            </a:pPr>
            <a:endParaRPr lang="hu-HU" dirty="0"/>
          </a:p>
        </p:txBody>
      </p:sp>
    </p:spTree>
    <p:extLst>
      <p:ext uri="{BB962C8B-B14F-4D97-AF65-F5344CB8AC3E}">
        <p14:creationId xmlns:p14="http://schemas.microsoft.com/office/powerpoint/2010/main" val="2296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251520" y="548682"/>
            <a:ext cx="8265004" cy="702573"/>
          </a:xfrm>
        </p:spPr>
        <p:txBody>
          <a:bodyPr/>
          <a:lstStyle/>
          <a:p>
            <a:r>
              <a:rPr lang="hu-HU" sz="2400" b="1" dirty="0">
                <a:ea typeface="Open Sans" panose="020B0606030504020204" pitchFamily="34" charset="0"/>
                <a:cs typeface="Open Sans" panose="020B0606030504020204" pitchFamily="34" charset="0"/>
              </a:rPr>
              <a:t>Policy </a:t>
            </a:r>
            <a:r>
              <a:rPr lang="hu-HU" sz="2400" b="1" dirty="0" err="1">
                <a:ea typeface="Open Sans" panose="020B0606030504020204" pitchFamily="34" charset="0"/>
                <a:cs typeface="Open Sans" panose="020B0606030504020204" pitchFamily="34" charset="0"/>
              </a:rPr>
              <a:t>diagnostic</a:t>
            </a:r>
            <a:r>
              <a:rPr lang="hu-HU" sz="2400" b="1" dirty="0">
                <a:ea typeface="Open Sans" panose="020B0606030504020204" pitchFamily="34" charset="0"/>
                <a:cs typeface="Open Sans" panose="020B0606030504020204" pitchFamily="34" charset="0"/>
              </a:rPr>
              <a:t> </a:t>
            </a:r>
            <a:r>
              <a:rPr lang="hu-HU" sz="2400" b="1" dirty="0" err="1">
                <a:ea typeface="Open Sans" panose="020B0606030504020204" pitchFamily="34" charset="0"/>
                <a:cs typeface="Open Sans" panose="020B0606030504020204" pitchFamily="34" charset="0"/>
              </a:rPr>
              <a:t>tool</a:t>
            </a:r>
            <a:r>
              <a:rPr lang="hu-HU" sz="2400" b="1" dirty="0">
                <a:ea typeface="Open Sans" panose="020B0606030504020204" pitchFamily="34" charset="0"/>
                <a:cs typeface="Open Sans" panose="020B0606030504020204" pitchFamily="34" charset="0"/>
              </a:rPr>
              <a:t> – </a:t>
            </a:r>
            <a:r>
              <a:rPr lang="hu-HU" sz="2400" b="1" dirty="0" err="1">
                <a:ea typeface="Open Sans" panose="020B0606030504020204" pitchFamily="34" charset="0"/>
                <a:cs typeface="Open Sans" panose="020B0606030504020204" pitchFamily="34" charset="0"/>
              </a:rPr>
              <a:t>good</a:t>
            </a:r>
            <a:r>
              <a:rPr lang="hu-HU" sz="2400" b="1" dirty="0">
                <a:ea typeface="Open Sans" panose="020B0606030504020204" pitchFamily="34" charset="0"/>
                <a:cs typeface="Open Sans" panose="020B0606030504020204" pitchFamily="34" charset="0"/>
              </a:rPr>
              <a:t> </a:t>
            </a:r>
            <a:r>
              <a:rPr lang="hu-HU" sz="2400" b="1" dirty="0" err="1">
                <a:ea typeface="Open Sans" panose="020B0606030504020204" pitchFamily="34" charset="0"/>
                <a:cs typeface="Open Sans" panose="020B0606030504020204" pitchFamily="34" charset="0"/>
              </a:rPr>
              <a:t>practices</a:t>
            </a:r>
            <a:endParaRPr lang="hu-HU" sz="2400" b="1" dirty="0">
              <a:ea typeface="Open Sans" panose="020B0606030504020204" pitchFamily="34" charset="0"/>
              <a:cs typeface="Open Sans" panose="020B0606030504020204" pitchFamily="34" charset="0"/>
            </a:endParaRPr>
          </a:p>
        </p:txBody>
      </p:sp>
      <p:graphicFrame>
        <p:nvGraphicFramePr>
          <p:cNvPr id="5" name="Diagram 4"/>
          <p:cNvGraphicFramePr/>
          <p:nvPr>
            <p:extLst>
              <p:ext uri="{D42A27DB-BD31-4B8C-83A1-F6EECF244321}">
                <p14:modId xmlns:p14="http://schemas.microsoft.com/office/powerpoint/2010/main" val="3582293722"/>
              </p:ext>
            </p:extLst>
          </p:nvPr>
        </p:nvGraphicFramePr>
        <p:xfrm>
          <a:off x="457200" y="1407317"/>
          <a:ext cx="864096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Hatszög 5"/>
          <p:cNvSpPr/>
          <p:nvPr/>
        </p:nvSpPr>
        <p:spPr>
          <a:xfrm rot="5400000">
            <a:off x="870502" y="2727877"/>
            <a:ext cx="1809085" cy="2415219"/>
          </a:xfrm>
          <a:prstGeom prst="hexagon">
            <a:avLst>
              <a:gd name="adj" fmla="val 25000"/>
              <a:gd name="vf" fmla="val 115470"/>
            </a:avLst>
          </a:prstGeom>
          <a:ln>
            <a:noFill/>
          </a:ln>
          <a:effectLst/>
        </p:spPr>
        <p:style>
          <a:lnRef idx="3">
            <a:schemeClr val="lt1"/>
          </a:lnRef>
          <a:fillRef idx="1">
            <a:schemeClr val="accent4"/>
          </a:fillRef>
          <a:effectRef idx="1">
            <a:schemeClr val="accent4"/>
          </a:effectRef>
          <a:fontRef idx="minor">
            <a:schemeClr val="lt1"/>
          </a:fontRef>
        </p:style>
        <p:txBody>
          <a:bodyPr vert="vert270"/>
          <a:lstStyle/>
          <a:p>
            <a:pPr algn="ctr"/>
            <a:endParaRPr lang="hu-HU" sz="1600" b="1" dirty="0"/>
          </a:p>
          <a:p>
            <a:pPr algn="ctr"/>
            <a:endParaRPr lang="hu-HU" sz="1600" b="1" dirty="0"/>
          </a:p>
          <a:p>
            <a:pPr algn="ctr"/>
            <a:r>
              <a:rPr lang="hu-HU" sz="1400" b="1" dirty="0" err="1"/>
              <a:t>Social</a:t>
            </a:r>
            <a:r>
              <a:rPr lang="hu-HU" sz="1400" b="1" dirty="0"/>
              <a:t> </a:t>
            </a:r>
            <a:r>
              <a:rPr lang="hu-HU" sz="1400" b="1" dirty="0" err="1"/>
              <a:t>impact</a:t>
            </a:r>
            <a:endParaRPr lang="hu-HU" sz="1400" b="1" dirty="0"/>
          </a:p>
        </p:txBody>
      </p:sp>
      <p:pic>
        <p:nvPicPr>
          <p:cNvPr id="7" name="Kép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2" y="1959149"/>
            <a:ext cx="874441" cy="743778"/>
          </a:xfrm>
          <a:prstGeom prst="rect">
            <a:avLst/>
          </a:prstGeom>
        </p:spPr>
      </p:pic>
      <p:pic>
        <p:nvPicPr>
          <p:cNvPr id="8" name="Kép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3323" y="3392617"/>
            <a:ext cx="739228" cy="1085741"/>
          </a:xfrm>
          <a:prstGeom prst="rect">
            <a:avLst/>
          </a:prstGeom>
        </p:spPr>
      </p:pic>
      <p:pic>
        <p:nvPicPr>
          <p:cNvPr id="9" name="Kép 8"/>
          <p:cNvPicPr/>
          <p:nvPr/>
        </p:nvPicPr>
        <p:blipFill rotWithShape="1">
          <a:blip r:embed="rId9" cstate="print">
            <a:extLst>
              <a:ext uri="{28A0092B-C50C-407E-A947-70E740481C1C}">
                <a14:useLocalDpi xmlns:a14="http://schemas.microsoft.com/office/drawing/2010/main" val="0"/>
              </a:ext>
            </a:extLst>
          </a:blip>
          <a:srcRect l="12790" t="13719" r="65919" b="73740"/>
          <a:stretch/>
        </p:blipFill>
        <p:spPr bwMode="auto">
          <a:xfrm>
            <a:off x="63656" y="5180958"/>
            <a:ext cx="1616928" cy="614680"/>
          </a:xfrm>
          <a:prstGeom prst="rect">
            <a:avLst/>
          </a:prstGeom>
          <a:ln>
            <a:noFill/>
          </a:ln>
          <a:extLst>
            <a:ext uri="{53640926-AAD7-44D8-BBD7-CCE9431645EC}">
              <a14:shadowObscured xmlns:a14="http://schemas.microsoft.com/office/drawing/2010/main"/>
            </a:ext>
          </a:extLst>
        </p:spPr>
      </p:pic>
      <p:pic>
        <p:nvPicPr>
          <p:cNvPr id="10" name="Kép 9"/>
          <p:cNvPicPr/>
          <p:nvPr/>
        </p:nvPicPr>
        <p:blipFill rotWithShape="1">
          <a:blip r:embed="rId10" cstate="print">
            <a:extLst>
              <a:ext uri="{28A0092B-C50C-407E-A947-70E740481C1C}">
                <a14:useLocalDpi xmlns:a14="http://schemas.microsoft.com/office/drawing/2010/main" val="0"/>
              </a:ext>
            </a:extLst>
          </a:blip>
          <a:srcRect l="12566" t="9602" r="70233" b="69043"/>
          <a:stretch/>
        </p:blipFill>
        <p:spPr bwMode="auto">
          <a:xfrm>
            <a:off x="7358851" y="5098432"/>
            <a:ext cx="1177442" cy="779737"/>
          </a:xfrm>
          <a:prstGeom prst="rect">
            <a:avLst/>
          </a:prstGeom>
          <a:ln>
            <a:noFill/>
          </a:ln>
          <a:extLst>
            <a:ext uri="{53640926-AAD7-44D8-BBD7-CCE9431645EC}">
              <a14:shadowObscured xmlns:a14="http://schemas.microsoft.com/office/drawing/2010/main"/>
            </a:ext>
          </a:extLst>
        </p:spPr>
      </p:pic>
      <p:pic>
        <p:nvPicPr>
          <p:cNvPr id="11" name="Kép 10"/>
          <p:cNvPicPr/>
          <p:nvPr/>
        </p:nvPicPr>
        <p:blipFill rotWithShape="1">
          <a:blip r:embed="rId11"/>
          <a:srcRect l="9921" t="9994" r="56790" b="80012"/>
          <a:stretch/>
        </p:blipFill>
        <p:spPr bwMode="auto">
          <a:xfrm>
            <a:off x="6746343" y="6046487"/>
            <a:ext cx="2070190" cy="451754"/>
          </a:xfrm>
          <a:prstGeom prst="rect">
            <a:avLst/>
          </a:prstGeom>
          <a:ln>
            <a:noFill/>
          </a:ln>
          <a:extLst>
            <a:ext uri="{53640926-AAD7-44D8-BBD7-CCE9431645EC}">
              <a14:shadowObscured xmlns:a14="http://schemas.microsoft.com/office/drawing/2010/main"/>
            </a:ext>
          </a:extLst>
        </p:spPr>
      </p:pic>
      <p:pic>
        <p:nvPicPr>
          <p:cNvPr id="12" name="Kép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77489" y="2102151"/>
            <a:ext cx="1666528" cy="595630"/>
          </a:xfrm>
          <a:prstGeom prst="rect">
            <a:avLst/>
          </a:prstGeom>
        </p:spPr>
      </p:pic>
    </p:spTree>
    <p:extLst>
      <p:ext uri="{BB962C8B-B14F-4D97-AF65-F5344CB8AC3E}">
        <p14:creationId xmlns:p14="http://schemas.microsoft.com/office/powerpoint/2010/main" val="228520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539552" y="3284984"/>
            <a:ext cx="8229600" cy="2160240"/>
          </a:xfrm>
        </p:spPr>
        <p:txBody>
          <a:bodyPr/>
          <a:lstStyle/>
          <a:p>
            <a:pPr algn="ctr"/>
            <a:r>
              <a:rPr lang="en-US" sz="2400" b="1" dirty="0">
                <a:ea typeface="Open Sans" panose="020B0606030504020204" pitchFamily="34" charset="0"/>
                <a:cs typeface="Open Sans" panose="020B0606030504020204" pitchFamily="34" charset="0"/>
              </a:rPr>
              <a:t>The reasonable man adapts himself to the world; the unreasonable one persists in trying to adapt the world to himself. Therefore all progress depends on the unreasonable man.</a:t>
            </a:r>
            <a:r>
              <a:rPr lang="en-US" sz="2400" dirty="0">
                <a:ea typeface="Open Sans" panose="020B0606030504020204" pitchFamily="34" charset="0"/>
                <a:cs typeface="Open Sans" panose="020B0606030504020204" pitchFamily="34" charset="0"/>
              </a:rPr>
              <a:t/>
            </a:r>
            <a:br>
              <a:rPr lang="en-US" sz="2400" dirty="0">
                <a:ea typeface="Open Sans" panose="020B0606030504020204" pitchFamily="34" charset="0"/>
                <a:cs typeface="Open Sans" panose="020B0606030504020204" pitchFamily="34" charset="0"/>
              </a:rPr>
            </a:br>
            <a:endParaRPr lang="hu-HU" sz="1800" i="1" dirty="0">
              <a:ea typeface="Open Sans" panose="020B0606030504020204" pitchFamily="34" charset="0"/>
              <a:cs typeface="Open Sans" panose="020B0606030504020204" pitchFamily="34" charset="0"/>
            </a:endParaRPr>
          </a:p>
        </p:txBody>
      </p:sp>
      <p:pic>
        <p:nvPicPr>
          <p:cNvPr id="1027" name="Picture 3" descr="Képtalálat a következőre: „champ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652" y="1700808"/>
            <a:ext cx="1657400" cy="1450226"/>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539552" y="5075892"/>
            <a:ext cx="8229600" cy="338554"/>
          </a:xfrm>
          <a:prstGeom prst="rect">
            <a:avLst/>
          </a:prstGeom>
        </p:spPr>
        <p:txBody>
          <a:bodyPr wrap="square">
            <a:spAutoFit/>
          </a:bodyPr>
          <a:lstStyle/>
          <a:p>
            <a:pPr algn="r"/>
            <a:r>
              <a:rPr lang="en-US" sz="1600" i="1" dirty="0">
                <a:solidFill>
                  <a:schemeClr val="tx2"/>
                </a:solidFill>
                <a:latin typeface="+mj-lt"/>
                <a:ea typeface="Open Sans" panose="020B0606030504020204" pitchFamily="34" charset="0"/>
                <a:cs typeface="Open Sans" panose="020B0606030504020204" pitchFamily="34" charset="0"/>
              </a:rPr>
              <a:t>George Bernard Shaw, Man and Superman (1903</a:t>
            </a:r>
            <a:r>
              <a:rPr lang="en-US" sz="1600" i="1"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endParaRPr lang="en-GB" sz="1600" dirty="0">
              <a:solidFill>
                <a:schemeClr val="tx2"/>
              </a:solidFill>
            </a:endParaRPr>
          </a:p>
        </p:txBody>
      </p:sp>
    </p:spTree>
    <p:extLst>
      <p:ext uri="{BB962C8B-B14F-4D97-AF65-F5344CB8AC3E}">
        <p14:creationId xmlns:p14="http://schemas.microsoft.com/office/powerpoint/2010/main" val="910659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400" b="1" dirty="0" smtClean="0"/>
              <a:t>European </a:t>
            </a:r>
            <a:r>
              <a:rPr lang="hu-HU" sz="2400" b="1" dirty="0" err="1" smtClean="0"/>
              <a:t>Standardized</a:t>
            </a:r>
            <a:r>
              <a:rPr lang="hu-HU" sz="2400" b="1" dirty="0" smtClean="0"/>
              <a:t> </a:t>
            </a:r>
            <a:r>
              <a:rPr lang="hu-HU" sz="2400" b="1" dirty="0" err="1" smtClean="0"/>
              <a:t>Evaluation</a:t>
            </a:r>
            <a:r>
              <a:rPr lang="hu-HU" sz="2400" b="1" dirty="0" smtClean="0"/>
              <a:t> and </a:t>
            </a:r>
            <a:r>
              <a:rPr lang="hu-HU" sz="2400" b="1" dirty="0" err="1" smtClean="0"/>
              <a:t>Support</a:t>
            </a:r>
            <a:r>
              <a:rPr lang="hu-HU" sz="2400" b="1" dirty="0" smtClean="0"/>
              <a:t> System</a:t>
            </a:r>
            <a:endParaRPr lang="hu-HU" sz="2400" b="1" dirty="0"/>
          </a:p>
        </p:txBody>
      </p:sp>
      <p:sp>
        <p:nvSpPr>
          <p:cNvPr id="4" name="Rectangle 2"/>
          <p:cNvSpPr>
            <a:spLocks noChangeArrowheads="1"/>
          </p:cNvSpPr>
          <p:nvPr/>
        </p:nvSpPr>
        <p:spPr bwMode="auto">
          <a:xfrm>
            <a:off x="1200121" y="1268760"/>
            <a:ext cx="106436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graphicFrame>
        <p:nvGraphicFramePr>
          <p:cNvPr id="5" name="Objektum 4"/>
          <p:cNvGraphicFramePr>
            <a:graphicFrameLocks noChangeAspect="1"/>
          </p:cNvGraphicFramePr>
          <p:nvPr>
            <p:extLst>
              <p:ext uri="{D42A27DB-BD31-4B8C-83A1-F6EECF244321}">
                <p14:modId xmlns:p14="http://schemas.microsoft.com/office/powerpoint/2010/main" val="264224789"/>
              </p:ext>
            </p:extLst>
          </p:nvPr>
        </p:nvGraphicFramePr>
        <p:xfrm>
          <a:off x="899592" y="1268760"/>
          <a:ext cx="8091016" cy="5358793"/>
        </p:xfrm>
        <a:graphic>
          <a:graphicData uri="http://schemas.openxmlformats.org/presentationml/2006/ole">
            <mc:AlternateContent xmlns:mc="http://schemas.openxmlformats.org/markup-compatibility/2006">
              <mc:Choice xmlns:v="urn:schemas-microsoft-com:vml" Requires="v">
                <p:oleObj spid="_x0000_s1041" r:id="rId3" imgW="7306760" imgH="5866628" progId="Visio.Drawing.11">
                  <p:embed/>
                </p:oleObj>
              </mc:Choice>
              <mc:Fallback>
                <p:oleObj r:id="rId3" imgW="7306760" imgH="586662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268760"/>
                        <a:ext cx="8091016" cy="5358793"/>
                      </a:xfrm>
                      <a:prstGeom prst="rect">
                        <a:avLst/>
                      </a:prstGeom>
                      <a:noFill/>
                    </p:spPr>
                  </p:pic>
                </p:oleObj>
              </mc:Fallback>
            </mc:AlternateContent>
          </a:graphicData>
        </a:graphic>
      </p:graphicFrame>
    </p:spTree>
    <p:extLst>
      <p:ext uri="{BB962C8B-B14F-4D97-AF65-F5344CB8AC3E}">
        <p14:creationId xmlns:p14="http://schemas.microsoft.com/office/powerpoint/2010/main" val="257364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19672" y="692696"/>
            <a:ext cx="5976664" cy="5999695"/>
          </a:xfrm>
          <a:prstGeom prst="rect">
            <a:avLst/>
          </a:prstGeom>
        </p:spPr>
      </p:pic>
      <p:sp>
        <p:nvSpPr>
          <p:cNvPr id="4" name="Téglalap 3"/>
          <p:cNvSpPr/>
          <p:nvPr/>
        </p:nvSpPr>
        <p:spPr>
          <a:xfrm>
            <a:off x="1115616" y="764704"/>
            <a:ext cx="3384376" cy="352839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églalap 4"/>
          <p:cNvSpPr/>
          <p:nvPr/>
        </p:nvSpPr>
        <p:spPr>
          <a:xfrm>
            <a:off x="4572000" y="4293096"/>
            <a:ext cx="3456384" cy="352839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6572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400" b="1" dirty="0" err="1" smtClean="0"/>
              <a:t>Questions</a:t>
            </a:r>
            <a:r>
              <a:rPr lang="hu-HU" sz="2400" b="1" dirty="0" smtClean="0"/>
              <a:t>?</a:t>
            </a:r>
            <a:endParaRPr lang="hu-HU" sz="2400" b="1" dirty="0"/>
          </a:p>
        </p:txBody>
      </p:sp>
      <p:pic>
        <p:nvPicPr>
          <p:cNvPr id="4" name="Imatge 3"/>
          <p:cNvPicPr>
            <a:picLocks noChangeAspect="1"/>
          </p:cNvPicPr>
          <p:nvPr/>
        </p:nvPicPr>
        <p:blipFill rotWithShape="1">
          <a:blip r:embed="rId2">
            <a:extLst>
              <a:ext uri="{28A0092B-C50C-407E-A947-70E740481C1C}">
                <a14:useLocalDpi xmlns:a14="http://schemas.microsoft.com/office/drawing/2010/main" val="0"/>
              </a:ext>
            </a:extLst>
          </a:blip>
          <a:srcRect l="-2150" r="8990"/>
          <a:stretch/>
        </p:blipFill>
        <p:spPr>
          <a:xfrm>
            <a:off x="-252536" y="1628800"/>
            <a:ext cx="9361040" cy="4750073"/>
          </a:xfrm>
          <a:prstGeom prst="rect">
            <a:avLst/>
          </a:prstGeom>
        </p:spPr>
      </p:pic>
    </p:spTree>
    <p:extLst>
      <p:ext uri="{BB962C8B-B14F-4D97-AF65-F5344CB8AC3E}">
        <p14:creationId xmlns:p14="http://schemas.microsoft.com/office/powerpoint/2010/main" val="251961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539552" y="4221088"/>
            <a:ext cx="7772400" cy="794519"/>
          </a:xfrm>
        </p:spPr>
        <p:txBody>
          <a:bodyPr>
            <a:normAutofit/>
          </a:bodyPr>
          <a:lstStyle/>
          <a:p>
            <a:r>
              <a:rPr lang="fr-FR" sz="3200" b="1" dirty="0" err="1" smtClean="0">
                <a:ea typeface="Open Sans" panose="020B0606030504020204" pitchFamily="34" charset="0"/>
                <a:cs typeface="Open Sans" panose="020B0606030504020204" pitchFamily="34" charset="0"/>
              </a:rPr>
              <a:t>Thank</a:t>
            </a:r>
            <a:r>
              <a:rPr lang="fr-FR" sz="3200" b="1" dirty="0" smtClean="0">
                <a:ea typeface="Open Sans" panose="020B0606030504020204" pitchFamily="34" charset="0"/>
                <a:cs typeface="Open Sans" panose="020B0606030504020204" pitchFamily="34" charset="0"/>
              </a:rPr>
              <a:t> </a:t>
            </a:r>
            <a:r>
              <a:rPr lang="fr-FR" sz="3200" b="1" dirty="0" err="1" smtClean="0">
                <a:ea typeface="Open Sans" panose="020B0606030504020204" pitchFamily="34" charset="0"/>
                <a:cs typeface="Open Sans" panose="020B0606030504020204" pitchFamily="34" charset="0"/>
              </a:rPr>
              <a:t>you</a:t>
            </a:r>
            <a:r>
              <a:rPr lang="fr-FR" sz="3200" b="1" dirty="0" smtClean="0">
                <a:ea typeface="Open Sans" panose="020B0606030504020204" pitchFamily="34" charset="0"/>
                <a:cs typeface="Open Sans" panose="020B0606030504020204" pitchFamily="34" charset="0"/>
              </a:rPr>
              <a:t>! </a:t>
            </a:r>
            <a:endParaRPr lang="fr-FR" sz="3200" b="1" dirty="0">
              <a:ea typeface="Open Sans" panose="020B0606030504020204" pitchFamily="34" charset="0"/>
              <a:cs typeface="Open Sans" panose="020B0606030504020204" pitchFamily="34" charset="0"/>
            </a:endParaRPr>
          </a:p>
        </p:txBody>
      </p:sp>
      <p:sp>
        <p:nvSpPr>
          <p:cNvPr id="8" name="Sous-titre 7"/>
          <p:cNvSpPr>
            <a:spLocks noGrp="1"/>
          </p:cNvSpPr>
          <p:nvPr>
            <p:ph type="subTitle" idx="1"/>
          </p:nvPr>
        </p:nvSpPr>
        <p:spPr/>
        <p:txBody>
          <a:bodyPr/>
          <a:lstStyle/>
          <a:p>
            <a:r>
              <a:rPr lang="fr-FR" dirty="0" smtClean="0">
                <a:latin typeface="Open Sans" panose="020B0606030504020204" pitchFamily="34" charset="0"/>
                <a:ea typeface="Open Sans" panose="020B0606030504020204" pitchFamily="34" charset="0"/>
                <a:cs typeface="Open Sans" panose="020B0606030504020204" pitchFamily="34" charset="0"/>
              </a:rPr>
              <a:t>Questions </a:t>
            </a:r>
            <a:r>
              <a:rPr lang="fr-FR" dirty="0" err="1" smtClean="0">
                <a:latin typeface="Open Sans" panose="020B0606030504020204" pitchFamily="34" charset="0"/>
                <a:ea typeface="Open Sans" panose="020B0606030504020204" pitchFamily="34" charset="0"/>
                <a:cs typeface="Open Sans" panose="020B0606030504020204" pitchFamily="34" charset="0"/>
              </a:rPr>
              <a:t>welcome</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48721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800" b="1" dirty="0" err="1" smtClean="0"/>
              <a:t>Did</a:t>
            </a:r>
            <a:r>
              <a:rPr lang="hu-HU" sz="2800" b="1" dirty="0" smtClean="0"/>
              <a:t> </a:t>
            </a:r>
            <a:r>
              <a:rPr lang="hu-HU" sz="2800" b="1" dirty="0" err="1" smtClean="0"/>
              <a:t>you</a:t>
            </a:r>
            <a:r>
              <a:rPr lang="hu-HU" sz="2800" b="1" dirty="0" smtClean="0"/>
              <a:t> </a:t>
            </a:r>
            <a:r>
              <a:rPr lang="hu-HU" sz="2800" b="1" dirty="0" err="1" smtClean="0"/>
              <a:t>know</a:t>
            </a:r>
            <a:r>
              <a:rPr lang="hu-HU" sz="2800" b="1" dirty="0" smtClean="0"/>
              <a:t> </a:t>
            </a:r>
            <a:r>
              <a:rPr lang="hu-HU" sz="2800" b="1" dirty="0" err="1" smtClean="0"/>
              <a:t>that</a:t>
            </a:r>
            <a:r>
              <a:rPr lang="hu-HU" sz="2800" b="1" dirty="0" smtClean="0"/>
              <a:t>….?</a:t>
            </a:r>
            <a:endParaRPr lang="hu-HU" sz="2800" b="1"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72816"/>
            <a:ext cx="8760647" cy="3585964"/>
          </a:xfrm>
          <a:prstGeom prst="rect">
            <a:avLst/>
          </a:prstGeom>
        </p:spPr>
      </p:pic>
    </p:spTree>
    <p:extLst>
      <p:ext uri="{BB962C8B-B14F-4D97-AF65-F5344CB8AC3E}">
        <p14:creationId xmlns:p14="http://schemas.microsoft.com/office/powerpoint/2010/main" val="1573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400" b="1" dirty="0" err="1" smtClean="0"/>
              <a:t>What</a:t>
            </a:r>
            <a:r>
              <a:rPr lang="hu-HU" sz="2400" b="1" dirty="0" smtClean="0"/>
              <a:t> is happening in CEE?</a:t>
            </a:r>
            <a:endParaRPr lang="hu-HU" sz="2400" b="1"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5191125"/>
          </a:xfrm>
          <a:prstGeom prst="rect">
            <a:avLst/>
          </a:prstGeom>
        </p:spPr>
      </p:pic>
    </p:spTree>
    <p:extLst>
      <p:ext uri="{BB962C8B-B14F-4D97-AF65-F5344CB8AC3E}">
        <p14:creationId xmlns:p14="http://schemas.microsoft.com/office/powerpoint/2010/main" val="65102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kerekített téglalap 2"/>
          <p:cNvSpPr/>
          <p:nvPr/>
        </p:nvSpPr>
        <p:spPr>
          <a:xfrm>
            <a:off x="4914354" y="1281878"/>
            <a:ext cx="4050362" cy="1949979"/>
          </a:xfrm>
          <a:prstGeom prst="roundRect">
            <a:avLst/>
          </a:prstGeom>
          <a:solidFill>
            <a:srgbClr val="21B7CF">
              <a:alpha val="38824"/>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Cím 1"/>
          <p:cNvSpPr txBox="1">
            <a:spLocks/>
          </p:cNvSpPr>
          <p:nvPr/>
        </p:nvSpPr>
        <p:spPr>
          <a:xfrm>
            <a:off x="251520" y="323850"/>
            <a:ext cx="8892480" cy="6927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hu-HU" sz="2400" b="1" dirty="0" smtClean="0">
                <a:ea typeface="Open Sans" panose="020B0606030504020204" pitchFamily="34" charset="0"/>
                <a:cs typeface="Open Sans" panose="020B0606030504020204" pitchFamily="34" charset="0"/>
              </a:rPr>
              <a:t>SOCIAL SEEDS in a </a:t>
            </a:r>
            <a:r>
              <a:rPr lang="hu-HU" sz="2400" b="1" dirty="0" err="1" smtClean="0">
                <a:ea typeface="Open Sans" panose="020B0606030504020204" pitchFamily="34" charset="0"/>
                <a:cs typeface="Open Sans" panose="020B0606030504020204" pitchFamily="34" charset="0"/>
              </a:rPr>
              <a:t>nutshell</a:t>
            </a:r>
            <a:endParaRPr lang="hu-HU" sz="2400" b="1" dirty="0">
              <a:ea typeface="Open Sans" panose="020B0606030504020204" pitchFamily="34" charset="0"/>
              <a:cs typeface="Open Sans" panose="020B0606030504020204" pitchFamily="34" charset="0"/>
            </a:endParaRPr>
          </a:p>
        </p:txBody>
      </p:sp>
      <p:sp>
        <p:nvSpPr>
          <p:cNvPr id="5" name="Szöveg helye 2"/>
          <p:cNvSpPr txBox="1">
            <a:spLocks/>
          </p:cNvSpPr>
          <p:nvPr/>
        </p:nvSpPr>
        <p:spPr>
          <a:xfrm>
            <a:off x="308129" y="1270135"/>
            <a:ext cx="4479895" cy="1878414"/>
          </a:xfrm>
          <a:prstGeom prst="rect">
            <a:avLst/>
          </a:prstGeom>
        </p:spPr>
        <p:txBody>
          <a:bodyPr>
            <a:noAutofit/>
          </a:bodyPr>
          <a:lstStyle>
            <a:lvl1pPr marL="0" indent="0" algn="l" defTabSz="914400" rtl="0" eaLnBrk="1" latinLnBrk="0" hangingPunct="1">
              <a:spcBef>
                <a:spcPct val="20000"/>
              </a:spcBef>
              <a:buFontTx/>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b="0" kern="1200" baseline="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v"/>
            </a:pPr>
            <a:r>
              <a:rPr lang="en-US" sz="1600" b="0" dirty="0" smtClean="0">
                <a:ea typeface="Open Sans" panose="020B0606030504020204" pitchFamily="34" charset="0"/>
                <a:cs typeface="Open Sans" panose="020B0606030504020204" pitchFamily="34" charset="0"/>
              </a:rPr>
              <a:t>to equip policymakers with </a:t>
            </a:r>
            <a:r>
              <a:rPr lang="en-US" sz="1600" dirty="0" smtClean="0">
                <a:ea typeface="Open Sans" panose="020B0606030504020204" pitchFamily="34" charset="0"/>
                <a:cs typeface="Open Sans" panose="020B0606030504020204" pitchFamily="34" charset="0"/>
              </a:rPr>
              <a:t>evidence-based policy diagnostic tool </a:t>
            </a:r>
            <a:r>
              <a:rPr lang="en-US" sz="1600" b="0" dirty="0" smtClean="0">
                <a:ea typeface="Open Sans" panose="020B0606030504020204" pitchFamily="34" charset="0"/>
                <a:cs typeface="Open Sans" panose="020B0606030504020204" pitchFamily="34" charset="0"/>
              </a:rPr>
              <a:t>that increases the effectiveness of local and regional policies and instruments for stimulation of growth and employment (preferably of vulnerable social groups) in social enterprises (SE) including their ecosystems in Europe</a:t>
            </a:r>
            <a:r>
              <a:rPr lang="hu-HU" sz="1600" b="0" dirty="0" smtClean="0">
                <a:ea typeface="Open Sans" panose="020B0606030504020204" pitchFamily="34" charset="0"/>
                <a:cs typeface="Open Sans" panose="020B0606030504020204" pitchFamily="34" charset="0"/>
              </a:rPr>
              <a:t>,</a:t>
            </a:r>
          </a:p>
          <a:p>
            <a:pPr marL="342900" indent="-342900">
              <a:buFont typeface="Wingdings" panose="05000000000000000000" pitchFamily="2" charset="2"/>
              <a:buChar char="v"/>
            </a:pPr>
            <a:r>
              <a:rPr lang="hu-HU" sz="1400" dirty="0" smtClean="0">
                <a:ea typeface="Open Sans" panose="020B0606030504020204" pitchFamily="34" charset="0"/>
                <a:cs typeface="Open Sans" panose="020B0606030504020204" pitchFamily="34" charset="0"/>
              </a:rPr>
              <a:t>T</a:t>
            </a:r>
            <a:r>
              <a:rPr lang="en-US" sz="1400" dirty="0" err="1" smtClean="0">
                <a:ea typeface="Open Sans" panose="020B0606030504020204" pitchFamily="34" charset="0"/>
                <a:cs typeface="Open Sans" panose="020B0606030504020204" pitchFamily="34" charset="0"/>
              </a:rPr>
              <a:t>hree</a:t>
            </a:r>
            <a:r>
              <a:rPr lang="en-US" sz="1400" dirty="0" smtClean="0">
                <a:ea typeface="Open Sans" panose="020B0606030504020204" pitchFamily="34" charset="0"/>
                <a:cs typeface="Open Sans" panose="020B0606030504020204" pitchFamily="34" charset="0"/>
              </a:rPr>
              <a:t>-stage </a:t>
            </a:r>
            <a:r>
              <a:rPr lang="hu-HU" sz="1400" dirty="0" err="1" smtClean="0">
                <a:ea typeface="Open Sans" panose="020B0606030504020204" pitchFamily="34" charset="0"/>
                <a:cs typeface="Open Sans" panose="020B0606030504020204" pitchFamily="34" charset="0"/>
              </a:rPr>
              <a:t>development</a:t>
            </a:r>
            <a:r>
              <a:rPr lang="hu-HU" sz="1400" dirty="0" smtClean="0">
                <a:ea typeface="Open Sans" panose="020B0606030504020204" pitchFamily="34" charset="0"/>
                <a:cs typeface="Open Sans" panose="020B0606030504020204" pitchFamily="34" charset="0"/>
              </a:rPr>
              <a:t> </a:t>
            </a:r>
            <a:r>
              <a:rPr lang="hu-HU" sz="1400" dirty="0" err="1" smtClean="0">
                <a:ea typeface="Open Sans" panose="020B0606030504020204" pitchFamily="34" charset="0"/>
                <a:cs typeface="Open Sans" panose="020B0606030504020204" pitchFamily="34" charset="0"/>
              </a:rPr>
              <a:t>programme</a:t>
            </a:r>
            <a:r>
              <a:rPr lang="en-US" sz="1400" dirty="0" smtClean="0">
                <a:ea typeface="Open Sans" panose="020B0606030504020204" pitchFamily="34" charset="0"/>
                <a:cs typeface="Open Sans" panose="020B0606030504020204" pitchFamily="34" charset="0"/>
              </a:rPr>
              <a:t> </a:t>
            </a:r>
            <a:r>
              <a:rPr lang="hu-HU" sz="1400" b="0" dirty="0" err="1" smtClean="0">
                <a:ea typeface="Open Sans" panose="020B0606030504020204" pitchFamily="34" charset="0"/>
                <a:cs typeface="Open Sans" panose="020B0606030504020204" pitchFamily="34" charset="0"/>
              </a:rPr>
              <a:t>for</a:t>
            </a:r>
            <a:r>
              <a:rPr lang="hu-HU" sz="1400" b="0" dirty="0" smtClean="0">
                <a:ea typeface="Open Sans" panose="020B0606030504020204" pitchFamily="34" charset="0"/>
                <a:cs typeface="Open Sans" panose="020B0606030504020204" pitchFamily="34" charset="0"/>
              </a:rPr>
              <a:t> </a:t>
            </a:r>
            <a:r>
              <a:rPr lang="hu-HU" sz="1400" b="0" dirty="0" err="1" smtClean="0">
                <a:ea typeface="Open Sans" panose="020B0606030504020204" pitchFamily="34" charset="0"/>
                <a:cs typeface="Open Sans" panose="020B0606030504020204" pitchFamily="34" charset="0"/>
              </a:rPr>
              <a:t>better</a:t>
            </a:r>
            <a:r>
              <a:rPr lang="en-US" sz="1400" b="0" dirty="0" smtClean="0">
                <a:ea typeface="Open Sans" panose="020B0606030504020204" pitchFamily="34" charset="0"/>
                <a:cs typeface="Open Sans" panose="020B0606030504020204" pitchFamily="34" charset="0"/>
              </a:rPr>
              <a:t> social </a:t>
            </a:r>
            <a:r>
              <a:rPr lang="hu-HU" sz="1400" b="0" dirty="0" err="1" smtClean="0">
                <a:ea typeface="Open Sans" panose="020B0606030504020204" pitchFamily="34" charset="0"/>
                <a:cs typeface="Open Sans" panose="020B0606030504020204" pitchFamily="34" charset="0"/>
              </a:rPr>
              <a:t>entrepreneurial</a:t>
            </a:r>
            <a:r>
              <a:rPr lang="hu-HU" sz="1400" b="0" dirty="0" smtClean="0">
                <a:ea typeface="Open Sans" panose="020B0606030504020204" pitchFamily="34" charset="0"/>
                <a:cs typeface="Open Sans" panose="020B0606030504020204" pitchFamily="34" charset="0"/>
              </a:rPr>
              <a:t> ESIF policy </a:t>
            </a:r>
            <a:r>
              <a:rPr lang="hu-HU" sz="1400" b="0" dirty="0" err="1" smtClean="0">
                <a:ea typeface="Open Sans" panose="020B0606030504020204" pitchFamily="34" charset="0"/>
                <a:cs typeface="Open Sans" panose="020B0606030504020204" pitchFamily="34" charset="0"/>
              </a:rPr>
              <a:t>instruments</a:t>
            </a:r>
            <a:r>
              <a:rPr lang="hu-HU" sz="1400" b="0" dirty="0" smtClean="0">
                <a:ea typeface="Open Sans" panose="020B0606030504020204" pitchFamily="34" charset="0"/>
                <a:cs typeface="Open Sans" panose="020B0606030504020204" pitchFamily="34" charset="0"/>
              </a:rPr>
              <a:t>:</a:t>
            </a:r>
            <a:endParaRPr lang="hu-HU" sz="1400" dirty="0" smtClean="0">
              <a:ea typeface="Open Sans" panose="020B0606030504020204" pitchFamily="34" charset="0"/>
              <a:cs typeface="Open Sans" panose="020B0606030504020204" pitchFamily="34" charset="0"/>
            </a:endParaRPr>
          </a:p>
          <a:p>
            <a:endParaRPr lang="hu-HU" sz="1400" dirty="0" smtClean="0">
              <a:ea typeface="Open Sans" panose="020B0606030504020204" pitchFamily="34" charset="0"/>
              <a:cs typeface="Open Sans" panose="020B0606030504020204" pitchFamily="34" charset="0"/>
            </a:endParaRPr>
          </a:p>
          <a:p>
            <a:endParaRPr lang="hu-HU" sz="1600" dirty="0" smtClean="0">
              <a:ea typeface="Open Sans" panose="020B0606030504020204" pitchFamily="34" charset="0"/>
              <a:cs typeface="Open Sans" panose="020B0606030504020204" pitchFamily="34" charset="0"/>
            </a:endParaRPr>
          </a:p>
          <a:p>
            <a:endParaRPr lang="hu-HU" sz="1600" b="0"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v"/>
            </a:pPr>
            <a:endParaRPr lang="hu-HU"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zöveg helye 9"/>
          <p:cNvSpPr txBox="1">
            <a:spLocks/>
          </p:cNvSpPr>
          <p:nvPr/>
        </p:nvSpPr>
        <p:spPr>
          <a:xfrm>
            <a:off x="5328032" y="1328198"/>
            <a:ext cx="3636684" cy="2310462"/>
          </a:xfrm>
          <a:prstGeom prst="rect">
            <a:avLst/>
          </a:prstGeom>
        </p:spPr>
        <p:txBody>
          <a:bodyPr/>
          <a:lstStyle>
            <a:lvl1pPr marL="0" indent="0" algn="l" defTabSz="914400" rtl="0" eaLnBrk="1" latinLnBrk="0" hangingPunct="1">
              <a:spcBef>
                <a:spcPct val="20000"/>
              </a:spcBef>
              <a:buFontTx/>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b="0" kern="1200" baseline="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smtClean="0">
                <a:latin typeface="+mj-lt"/>
                <a:ea typeface="Open Sans" panose="020B0606030504020204" pitchFamily="34" charset="0"/>
                <a:cs typeface="Open Sans" panose="020B0606030504020204" pitchFamily="34" charset="0"/>
              </a:rPr>
              <a:t>Policy instrument</a:t>
            </a:r>
            <a:r>
              <a:rPr lang="hu-HU" sz="1400" dirty="0" smtClean="0">
                <a:latin typeface="+mj-lt"/>
                <a:ea typeface="Open Sans" panose="020B0606030504020204" pitchFamily="34" charset="0"/>
                <a:cs typeface="Open Sans" panose="020B0606030504020204" pitchFamily="34" charset="0"/>
              </a:rPr>
              <a:t>s</a:t>
            </a:r>
            <a:r>
              <a:rPr lang="en-US" sz="1400" b="0" dirty="0" smtClean="0">
                <a:latin typeface="+mj-lt"/>
                <a:ea typeface="Open Sans" panose="020B0606030504020204" pitchFamily="34" charset="0"/>
                <a:cs typeface="Open Sans" panose="020B0606030504020204" pitchFamily="34" charset="0"/>
              </a:rPr>
              <a:t>:</a:t>
            </a:r>
          </a:p>
          <a:p>
            <a:pPr marL="542925" lvl="1" indent="-342900">
              <a:buFont typeface="Wingdings" panose="05000000000000000000" pitchFamily="2" charset="2"/>
              <a:buChar char="v"/>
            </a:pPr>
            <a:r>
              <a:rPr lang="en-US" sz="1400" dirty="0" smtClean="0">
                <a:solidFill>
                  <a:schemeClr val="tx2"/>
                </a:solidFill>
                <a:latin typeface="+mj-lt"/>
                <a:ea typeface="Open Sans" panose="020B0606030504020204" pitchFamily="34" charset="0"/>
                <a:cs typeface="Open Sans" panose="020B0606030504020204" pitchFamily="34" charset="0"/>
              </a:rPr>
              <a:t>Employment</a:t>
            </a:r>
            <a:r>
              <a:rPr lang="hu-HU" sz="1400" dirty="0" smtClean="0">
                <a:solidFill>
                  <a:schemeClr val="tx2"/>
                </a:solidFill>
                <a:latin typeface="+mj-lt"/>
                <a:ea typeface="Open Sans" panose="020B0606030504020204" pitchFamily="34" charset="0"/>
                <a:cs typeface="Open Sans" panose="020B0606030504020204" pitchFamily="34" charset="0"/>
              </a:rPr>
              <a:t> </a:t>
            </a:r>
            <a:r>
              <a:rPr lang="en-US" sz="1400" dirty="0" smtClean="0">
                <a:solidFill>
                  <a:schemeClr val="tx2"/>
                </a:solidFill>
                <a:latin typeface="+mj-lt"/>
                <a:ea typeface="Open Sans" panose="020B0606030504020204" pitchFamily="34" charset="0"/>
                <a:cs typeface="Open Sans" panose="020B0606030504020204" pitchFamily="34" charset="0"/>
              </a:rPr>
              <a:t>capacities of social enterprises will be strengthened</a:t>
            </a:r>
          </a:p>
          <a:p>
            <a:pPr marL="542925" lvl="1" indent="-342900">
              <a:buFont typeface="Wingdings" panose="05000000000000000000" pitchFamily="2" charset="2"/>
              <a:buChar char="v"/>
              <a:tabLst>
                <a:tab pos="628650" algn="l"/>
              </a:tabLst>
            </a:pPr>
            <a:r>
              <a:rPr lang="en-US" sz="1400" dirty="0" smtClean="0">
                <a:solidFill>
                  <a:schemeClr val="tx2"/>
                </a:solidFill>
                <a:latin typeface="+mj-lt"/>
                <a:ea typeface="Open Sans" panose="020B0606030504020204" pitchFamily="34" charset="0"/>
                <a:cs typeface="Open Sans" panose="020B0606030504020204" pitchFamily="34" charset="0"/>
              </a:rPr>
              <a:t>Improved access of enterprises – including social enterprises working for society – to external funding, which realize investments that stimulate employment</a:t>
            </a:r>
          </a:p>
          <a:p>
            <a:endParaRPr lang="en-US" dirty="0" smtClean="0">
              <a:latin typeface="Open Sans" panose="020B0606030504020204" pitchFamily="34" charset="0"/>
              <a:ea typeface="Open Sans" panose="020B0606030504020204" pitchFamily="34" charset="0"/>
              <a:cs typeface="Open Sans" panose="020B0606030504020204" pitchFamily="34" charset="0"/>
            </a:endParaRPr>
          </a:p>
          <a:p>
            <a:endParaRPr lang="hu-HU"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zövegdoboz 6"/>
          <p:cNvSpPr txBox="1"/>
          <p:nvPr/>
        </p:nvSpPr>
        <p:spPr>
          <a:xfrm>
            <a:off x="5364091" y="4437112"/>
            <a:ext cx="3528391" cy="369332"/>
          </a:xfrm>
          <a:prstGeom prst="rect">
            <a:avLst/>
          </a:prstGeom>
          <a:noFill/>
        </p:spPr>
        <p:txBody>
          <a:bodyPr wrap="square" rtlCol="0">
            <a:spAutoFit/>
          </a:bodyPr>
          <a:lstStyle/>
          <a:p>
            <a:endParaRPr lang="hu-HU"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zöveg helye 2"/>
          <p:cNvSpPr txBox="1">
            <a:spLocks/>
          </p:cNvSpPr>
          <p:nvPr/>
        </p:nvSpPr>
        <p:spPr>
          <a:xfrm>
            <a:off x="524718" y="3823314"/>
            <a:ext cx="8063629" cy="77011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b="0" kern="1200" baseline="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hu-HU" sz="1400" b="0" dirty="0" err="1">
                <a:latin typeface="+mj-lt"/>
                <a:ea typeface="Open Sans" panose="020B0606030504020204" pitchFamily="34" charset="0"/>
                <a:cs typeface="Open Sans" panose="020B0606030504020204" pitchFamily="34" charset="0"/>
              </a:rPr>
              <a:t>Stage</a:t>
            </a:r>
            <a:r>
              <a:rPr lang="hu-HU" sz="1400" b="0" dirty="0">
                <a:latin typeface="+mj-lt"/>
                <a:ea typeface="Open Sans" panose="020B0606030504020204" pitchFamily="34" charset="0"/>
                <a:cs typeface="Open Sans" panose="020B0606030504020204" pitchFamily="34" charset="0"/>
              </a:rPr>
              <a:t> 1: </a:t>
            </a:r>
            <a:r>
              <a:rPr lang="hu-HU" sz="1400" dirty="0" err="1">
                <a:latin typeface="+mj-lt"/>
                <a:ea typeface="Open Sans" panose="020B0606030504020204" pitchFamily="34" charset="0"/>
                <a:cs typeface="Open Sans" panose="020B0606030504020204" pitchFamily="34" charset="0"/>
              </a:rPr>
              <a:t>Scanning</a:t>
            </a:r>
            <a:r>
              <a:rPr lang="hu-HU" sz="1400" dirty="0">
                <a:latin typeface="+mj-lt"/>
                <a:ea typeface="Open Sans" panose="020B0606030504020204" pitchFamily="34" charset="0"/>
                <a:cs typeface="Open Sans" panose="020B0606030504020204" pitchFamily="34" charset="0"/>
              </a:rPr>
              <a:t> of</a:t>
            </a:r>
            <a:r>
              <a:rPr lang="en-US" sz="1400" dirty="0">
                <a:latin typeface="+mj-lt"/>
                <a:ea typeface="Open Sans" panose="020B0606030504020204" pitchFamily="34" charset="0"/>
                <a:cs typeface="Open Sans" panose="020B0606030504020204" pitchFamily="34" charset="0"/>
              </a:rPr>
              <a:t> the </a:t>
            </a:r>
            <a:r>
              <a:rPr lang="hu-HU" sz="1400" dirty="0" err="1">
                <a:latin typeface="+mj-lt"/>
                <a:ea typeface="Open Sans" panose="020B0606030504020204" pitchFamily="34" charset="0"/>
                <a:cs typeface="Open Sans" panose="020B0606030504020204" pitchFamily="34" charset="0"/>
              </a:rPr>
              <a:t>social</a:t>
            </a:r>
            <a:r>
              <a:rPr lang="hu-HU" sz="1400" dirty="0">
                <a:latin typeface="+mj-lt"/>
                <a:ea typeface="Open Sans" panose="020B0606030504020204" pitchFamily="34" charset="0"/>
                <a:cs typeface="Open Sans" panose="020B0606030504020204" pitchFamily="34" charset="0"/>
              </a:rPr>
              <a:t> </a:t>
            </a:r>
            <a:r>
              <a:rPr lang="hu-HU" sz="1400" dirty="0" err="1">
                <a:latin typeface="+mj-lt"/>
                <a:ea typeface="Open Sans" panose="020B0606030504020204" pitchFamily="34" charset="0"/>
                <a:cs typeface="Open Sans" panose="020B0606030504020204" pitchFamily="34" charset="0"/>
              </a:rPr>
              <a:t>enterprise</a:t>
            </a:r>
            <a:r>
              <a:rPr lang="hu-HU" sz="1400" dirty="0">
                <a:latin typeface="+mj-lt"/>
                <a:ea typeface="Open Sans" panose="020B0606030504020204" pitchFamily="34" charset="0"/>
                <a:cs typeface="Open Sans" panose="020B0606030504020204" pitchFamily="34" charset="0"/>
              </a:rPr>
              <a:t> </a:t>
            </a:r>
            <a:r>
              <a:rPr lang="hu-HU" sz="1400" dirty="0" err="1">
                <a:latin typeface="+mj-lt"/>
                <a:ea typeface="Open Sans" panose="020B0606030504020204" pitchFamily="34" charset="0"/>
                <a:cs typeface="Open Sans" panose="020B0606030504020204" pitchFamily="34" charset="0"/>
              </a:rPr>
              <a:t>landscape</a:t>
            </a:r>
            <a:r>
              <a:rPr lang="hu-HU" sz="1400" dirty="0">
                <a:latin typeface="+mj-lt"/>
                <a:ea typeface="Open Sans" panose="020B0606030504020204" pitchFamily="34" charset="0"/>
                <a:cs typeface="Open Sans" panose="020B0606030504020204" pitchFamily="34" charset="0"/>
              </a:rPr>
              <a:t> </a:t>
            </a:r>
            <a:r>
              <a:rPr lang="hu-HU" sz="1400" b="0" dirty="0">
                <a:latin typeface="+mj-lt"/>
                <a:ea typeface="Open Sans" panose="020B0606030504020204" pitchFamily="34" charset="0"/>
                <a:cs typeface="Open Sans" panose="020B0606030504020204" pitchFamily="34" charset="0"/>
              </a:rPr>
              <a:t>(</a:t>
            </a:r>
            <a:r>
              <a:rPr lang="hu-HU" sz="1400" b="0" dirty="0" err="1">
                <a:latin typeface="+mj-lt"/>
                <a:ea typeface="Open Sans" panose="020B0606030504020204" pitchFamily="34" charset="0"/>
                <a:cs typeface="Open Sans" panose="020B0606030504020204" pitchFamily="34" charset="0"/>
              </a:rPr>
              <a:t>best</a:t>
            </a:r>
            <a:r>
              <a:rPr lang="hu-HU" sz="1400" b="0" dirty="0">
                <a:latin typeface="+mj-lt"/>
                <a:ea typeface="Open Sans" panose="020B0606030504020204" pitchFamily="34" charset="0"/>
                <a:cs typeface="Open Sans" panose="020B0606030504020204" pitchFamily="34" charset="0"/>
              </a:rPr>
              <a:t> </a:t>
            </a:r>
            <a:r>
              <a:rPr lang="hu-HU" sz="1400" b="0" dirty="0" err="1">
                <a:latin typeface="+mj-lt"/>
                <a:ea typeface="Open Sans" panose="020B0606030504020204" pitchFamily="34" charset="0"/>
                <a:cs typeface="Open Sans" panose="020B0606030504020204" pitchFamily="34" charset="0"/>
              </a:rPr>
              <a:t>practices</a:t>
            </a:r>
            <a:r>
              <a:rPr lang="hu-HU" sz="1400" b="0" dirty="0">
                <a:latin typeface="+mj-lt"/>
                <a:ea typeface="Open Sans" panose="020B0606030504020204" pitchFamily="34" charset="0"/>
                <a:cs typeface="Open Sans" panose="020B0606030504020204" pitchFamily="34" charset="0"/>
              </a:rPr>
              <a:t>, policy </a:t>
            </a:r>
            <a:r>
              <a:rPr lang="hu-HU" sz="1400" b="0" dirty="0" err="1">
                <a:latin typeface="+mj-lt"/>
                <a:ea typeface="Open Sans" panose="020B0606030504020204" pitchFamily="34" charset="0"/>
                <a:cs typeface="Open Sans" panose="020B0606030504020204" pitchFamily="34" charset="0"/>
              </a:rPr>
              <a:t>analysis</a:t>
            </a:r>
            <a:r>
              <a:rPr lang="hu-HU" sz="1400" b="0" dirty="0">
                <a:latin typeface="+mj-lt"/>
                <a:ea typeface="Open Sans" panose="020B0606030504020204" pitchFamily="34" charset="0"/>
                <a:cs typeface="Open Sans" panose="020B0606030504020204" pitchFamily="34" charset="0"/>
              </a:rPr>
              <a:t>, </a:t>
            </a:r>
            <a:r>
              <a:rPr lang="hu-HU" sz="1400" b="0" dirty="0" err="1">
                <a:latin typeface="+mj-lt"/>
                <a:ea typeface="Open Sans" panose="020B0606030504020204" pitchFamily="34" charset="0"/>
                <a:cs typeface="Open Sans" panose="020B0606030504020204" pitchFamily="34" charset="0"/>
              </a:rPr>
              <a:t>seminar</a:t>
            </a:r>
            <a:r>
              <a:rPr lang="hu-HU" sz="1400" b="0" dirty="0">
                <a:latin typeface="+mj-lt"/>
                <a:ea typeface="Open Sans" panose="020B0606030504020204" pitchFamily="34" charset="0"/>
                <a:cs typeface="Open Sans" panose="020B0606030504020204" pitchFamily="34" charset="0"/>
              </a:rPr>
              <a:t>, </a:t>
            </a:r>
            <a:r>
              <a:rPr lang="hu-HU" sz="1400" b="0" dirty="0" err="1">
                <a:latin typeface="+mj-lt"/>
                <a:ea typeface="Open Sans" panose="020B0606030504020204" pitchFamily="34" charset="0"/>
                <a:cs typeface="Open Sans" panose="020B0606030504020204" pitchFamily="34" charset="0"/>
              </a:rPr>
              <a:t>study-visits</a:t>
            </a:r>
            <a:r>
              <a:rPr lang="hu-HU" sz="1400" b="0" dirty="0">
                <a:latin typeface="+mj-lt"/>
                <a:ea typeface="Open Sans" panose="020B0606030504020204" pitchFamily="34" charset="0"/>
                <a:cs typeface="Open Sans" panose="020B0606030504020204" pitchFamily="34" charset="0"/>
              </a:rPr>
              <a:t>)</a:t>
            </a:r>
          </a:p>
          <a:p>
            <a:pPr algn="ctr"/>
            <a:r>
              <a:rPr lang="hu-HU" sz="1400" dirty="0">
                <a:latin typeface="+mj-lt"/>
                <a:ea typeface="Open Sans" panose="020B0606030504020204" pitchFamily="34" charset="0"/>
                <a:cs typeface="Open Sans" panose="020B0606030504020204" pitchFamily="34" charset="0"/>
              </a:rPr>
              <a:t>DEVELOPMENT PHASE</a:t>
            </a:r>
          </a:p>
          <a:p>
            <a:endParaRPr lang="hu-HU" sz="1400" dirty="0">
              <a:latin typeface="+mj-lt"/>
              <a:ea typeface="Open Sans" panose="020B0606030504020204" pitchFamily="34" charset="0"/>
              <a:cs typeface="Open Sans" panose="020B0606030504020204" pitchFamily="34" charset="0"/>
            </a:endParaRPr>
          </a:p>
          <a:p>
            <a:endParaRPr lang="hu-HU" sz="1400" dirty="0">
              <a:latin typeface="+mj-lt"/>
              <a:ea typeface="Open Sans" panose="020B0606030504020204" pitchFamily="34" charset="0"/>
              <a:cs typeface="Open Sans" panose="020B0606030504020204" pitchFamily="34" charset="0"/>
            </a:endParaRPr>
          </a:p>
          <a:p>
            <a:endParaRPr lang="hu-HU" sz="1600" dirty="0">
              <a:latin typeface="+mj-lt"/>
              <a:ea typeface="Open Sans" panose="020B0606030504020204" pitchFamily="34" charset="0"/>
              <a:cs typeface="Open Sans" panose="020B0606030504020204" pitchFamily="34" charset="0"/>
            </a:endParaRPr>
          </a:p>
          <a:p>
            <a:endParaRPr lang="hu-HU" sz="1600" b="0" dirty="0">
              <a:latin typeface="+mj-lt"/>
              <a:ea typeface="Open Sans" panose="020B0606030504020204" pitchFamily="34" charset="0"/>
              <a:cs typeface="Open Sans" panose="020B0606030504020204" pitchFamily="34" charset="0"/>
            </a:endParaRPr>
          </a:p>
          <a:p>
            <a:pPr marL="342900" indent="-342900">
              <a:buFont typeface="Wingdings" panose="05000000000000000000" pitchFamily="2" charset="2"/>
              <a:buChar char="v"/>
            </a:pPr>
            <a:endParaRPr lang="hu-HU" sz="1800" dirty="0">
              <a:latin typeface="+mj-lt"/>
              <a:ea typeface="Open Sans" panose="020B0606030504020204" pitchFamily="34" charset="0"/>
              <a:cs typeface="Open Sans" panose="020B0606030504020204" pitchFamily="34" charset="0"/>
            </a:endParaRPr>
          </a:p>
        </p:txBody>
      </p:sp>
      <p:sp>
        <p:nvSpPr>
          <p:cNvPr id="9" name="Szöveg helye 2"/>
          <p:cNvSpPr txBox="1">
            <a:spLocks/>
          </p:cNvSpPr>
          <p:nvPr/>
        </p:nvSpPr>
        <p:spPr>
          <a:xfrm>
            <a:off x="402427" y="4695468"/>
            <a:ext cx="8035401" cy="696416"/>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b="0" kern="1200" baseline="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hu-HU" sz="1400" b="0" dirty="0" err="1">
                <a:ea typeface="Open Sans" panose="020B0606030504020204" pitchFamily="34" charset="0"/>
                <a:cs typeface="Open Sans" panose="020B0606030504020204" pitchFamily="34" charset="0"/>
              </a:rPr>
              <a:t>Stage</a:t>
            </a:r>
            <a:r>
              <a:rPr lang="hu-HU" sz="1400" b="0" dirty="0">
                <a:ea typeface="Open Sans" panose="020B0606030504020204" pitchFamily="34" charset="0"/>
                <a:cs typeface="Open Sans" panose="020B0606030504020204" pitchFamily="34" charset="0"/>
              </a:rPr>
              <a:t> 2: </a:t>
            </a:r>
            <a:r>
              <a:rPr lang="hu-HU" sz="1400" dirty="0">
                <a:ea typeface="Open Sans" panose="020B0606030504020204" pitchFamily="34" charset="0"/>
                <a:cs typeface="Open Sans" panose="020B0606030504020204" pitchFamily="34" charset="0"/>
              </a:rPr>
              <a:t>Policy </a:t>
            </a:r>
            <a:r>
              <a:rPr lang="hu-HU" sz="1400" dirty="0" err="1">
                <a:ea typeface="Open Sans" panose="020B0606030504020204" pitchFamily="34" charset="0"/>
                <a:cs typeface="Open Sans" panose="020B0606030504020204" pitchFamily="34" charset="0"/>
              </a:rPr>
              <a:t>knowledge</a:t>
            </a:r>
            <a:r>
              <a:rPr lang="hu-HU" sz="1400" dirty="0">
                <a:ea typeface="Open Sans" panose="020B0606030504020204" pitchFamily="34" charset="0"/>
                <a:cs typeface="Open Sans" panose="020B0606030504020204" pitchFamily="34" charset="0"/>
              </a:rPr>
              <a:t> </a:t>
            </a:r>
            <a:r>
              <a:rPr lang="hu-HU" sz="1400" dirty="0" err="1">
                <a:ea typeface="Open Sans" panose="020B0606030504020204" pitchFamily="34" charset="0"/>
                <a:cs typeface="Open Sans" panose="020B0606030504020204" pitchFamily="34" charset="0"/>
              </a:rPr>
              <a:t>exchange</a:t>
            </a:r>
            <a:r>
              <a:rPr lang="hu-HU" sz="1400" dirty="0">
                <a:ea typeface="Open Sans" panose="020B0606030504020204" pitchFamily="34" charset="0"/>
                <a:cs typeface="Open Sans" panose="020B0606030504020204" pitchFamily="34" charset="0"/>
              </a:rPr>
              <a:t> and mentoring </a:t>
            </a:r>
            <a:r>
              <a:rPr lang="hu-HU" sz="1400" b="0" dirty="0">
                <a:ea typeface="Open Sans" panose="020B0606030504020204" pitchFamily="34" charset="0"/>
                <a:cs typeface="Open Sans" panose="020B0606030504020204" pitchFamily="34" charset="0"/>
              </a:rPr>
              <a:t>(</a:t>
            </a:r>
            <a:r>
              <a:rPr lang="hu-HU" sz="1400" b="0" dirty="0" err="1">
                <a:ea typeface="Open Sans" panose="020B0606030504020204" pitchFamily="34" charset="0"/>
                <a:cs typeface="Open Sans" panose="020B0606030504020204" pitchFamily="34" charset="0"/>
              </a:rPr>
              <a:t>mentee</a:t>
            </a:r>
            <a:r>
              <a:rPr lang="hu-HU" sz="1400" b="0" dirty="0">
                <a:ea typeface="Open Sans" panose="020B0606030504020204" pitchFamily="34" charset="0"/>
                <a:cs typeface="Open Sans" panose="020B0606030504020204" pitchFamily="34" charset="0"/>
              </a:rPr>
              <a:t> – mentor </a:t>
            </a:r>
            <a:r>
              <a:rPr lang="hu-HU" sz="1400" b="0" dirty="0" err="1">
                <a:ea typeface="Open Sans" panose="020B0606030504020204" pitchFamily="34" charset="0"/>
                <a:cs typeface="Open Sans" panose="020B0606030504020204" pitchFamily="34" charset="0"/>
              </a:rPr>
              <a:t>regions</a:t>
            </a:r>
            <a:r>
              <a:rPr lang="hu-HU" sz="1400" b="0" dirty="0">
                <a:ea typeface="Open Sans" panose="020B0606030504020204" pitchFamily="34" charset="0"/>
                <a:cs typeface="Open Sans" panose="020B0606030504020204" pitchFamily="34" charset="0"/>
              </a:rPr>
              <a:t>, </a:t>
            </a:r>
            <a:r>
              <a:rPr lang="hu-HU" sz="1400" b="0" dirty="0" err="1">
                <a:ea typeface="Open Sans" panose="020B0606030504020204" pitchFamily="34" charset="0"/>
                <a:cs typeface="Open Sans" panose="020B0606030504020204" pitchFamily="34" charset="0"/>
              </a:rPr>
              <a:t>comparative</a:t>
            </a:r>
            <a:r>
              <a:rPr lang="hu-HU" sz="1400" b="0" dirty="0">
                <a:ea typeface="Open Sans" panose="020B0606030504020204" pitchFamily="34" charset="0"/>
                <a:cs typeface="Open Sans" panose="020B0606030504020204" pitchFamily="34" charset="0"/>
              </a:rPr>
              <a:t> </a:t>
            </a:r>
            <a:r>
              <a:rPr lang="hu-HU" sz="1400" b="0" dirty="0" err="1">
                <a:ea typeface="Open Sans" panose="020B0606030504020204" pitchFamily="34" charset="0"/>
                <a:cs typeface="Open Sans" panose="020B0606030504020204" pitchFamily="34" charset="0"/>
              </a:rPr>
              <a:t>analysis</a:t>
            </a:r>
            <a:r>
              <a:rPr lang="hu-HU" sz="1400" b="0" dirty="0">
                <a:ea typeface="Open Sans" panose="020B0606030504020204" pitchFamily="34" charset="0"/>
                <a:cs typeface="Open Sans" panose="020B0606030504020204" pitchFamily="34" charset="0"/>
              </a:rPr>
              <a:t>, </a:t>
            </a:r>
            <a:r>
              <a:rPr lang="hu-HU" sz="1400" b="0" dirty="0" err="1">
                <a:ea typeface="Open Sans" panose="020B0606030504020204" pitchFamily="34" charset="0"/>
                <a:cs typeface="Open Sans" panose="020B0606030504020204" pitchFamily="34" charset="0"/>
              </a:rPr>
              <a:t>networking</a:t>
            </a:r>
            <a:r>
              <a:rPr lang="hu-HU" sz="1400" b="0" dirty="0">
                <a:ea typeface="Open Sans" panose="020B0606030504020204" pitchFamily="34" charset="0"/>
                <a:cs typeface="Open Sans" panose="020B0606030504020204" pitchFamily="34" charset="0"/>
              </a:rPr>
              <a:t>, </a:t>
            </a:r>
            <a:r>
              <a:rPr lang="hu-HU" sz="1400" b="0" dirty="0" err="1">
                <a:ea typeface="Open Sans" panose="020B0606030504020204" pitchFamily="34" charset="0"/>
                <a:cs typeface="Open Sans" panose="020B0606030504020204" pitchFamily="34" charset="0"/>
              </a:rPr>
              <a:t>interregional</a:t>
            </a:r>
            <a:r>
              <a:rPr lang="hu-HU" sz="1400" b="0" dirty="0">
                <a:ea typeface="Open Sans" panose="020B0606030504020204" pitchFamily="34" charset="0"/>
                <a:cs typeface="Open Sans" panose="020B0606030504020204" pitchFamily="34" charset="0"/>
              </a:rPr>
              <a:t> </a:t>
            </a:r>
            <a:r>
              <a:rPr lang="hu-HU" sz="1400" b="0" dirty="0" err="1">
                <a:ea typeface="Open Sans" panose="020B0606030504020204" pitchFamily="34" charset="0"/>
                <a:cs typeface="Open Sans" panose="020B0606030504020204" pitchFamily="34" charset="0"/>
              </a:rPr>
              <a:t>seminars</a:t>
            </a:r>
            <a:r>
              <a:rPr lang="hu-HU" sz="1400" b="0" dirty="0">
                <a:ea typeface="Open Sans" panose="020B0606030504020204" pitchFamily="34" charset="0"/>
                <a:cs typeface="Open Sans" panose="020B0606030504020204" pitchFamily="34" charset="0"/>
              </a:rPr>
              <a:t>)</a:t>
            </a:r>
          </a:p>
          <a:p>
            <a:pPr algn="ctr"/>
            <a:r>
              <a:rPr lang="hu-HU" sz="1400" dirty="0">
                <a:ea typeface="Open Sans" panose="020B0606030504020204" pitchFamily="34" charset="0"/>
                <a:cs typeface="Open Sans" panose="020B0606030504020204" pitchFamily="34" charset="0"/>
              </a:rPr>
              <a:t>MUTUAL LEARNING PHASE</a:t>
            </a:r>
          </a:p>
          <a:p>
            <a:pPr marL="342900" indent="-342900">
              <a:buFont typeface="Wingdings" panose="05000000000000000000" pitchFamily="2" charset="2"/>
              <a:buChar char="v"/>
            </a:pPr>
            <a:endParaRPr lang="hu-HU"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Szöveg helye 2"/>
          <p:cNvSpPr txBox="1">
            <a:spLocks/>
          </p:cNvSpPr>
          <p:nvPr/>
        </p:nvSpPr>
        <p:spPr>
          <a:xfrm>
            <a:off x="402427" y="5650240"/>
            <a:ext cx="8496943" cy="1385304"/>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b="0" kern="1200" baseline="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hu-HU" sz="1400" b="0" dirty="0" err="1">
                <a:latin typeface="+mj-lt"/>
                <a:ea typeface="Open Sans" panose="020B0606030504020204" pitchFamily="34" charset="0"/>
                <a:cs typeface="Open Sans" panose="020B0606030504020204" pitchFamily="34" charset="0"/>
              </a:rPr>
              <a:t>Stage</a:t>
            </a:r>
            <a:r>
              <a:rPr lang="hu-HU" sz="1400" b="0" dirty="0">
                <a:latin typeface="+mj-lt"/>
                <a:ea typeface="Open Sans" panose="020B0606030504020204" pitchFamily="34" charset="0"/>
                <a:cs typeface="Open Sans" panose="020B0606030504020204" pitchFamily="34" charset="0"/>
              </a:rPr>
              <a:t> 3: </a:t>
            </a:r>
            <a:r>
              <a:rPr lang="hu-HU" sz="1400" dirty="0">
                <a:latin typeface="+mj-lt"/>
                <a:ea typeface="Open Sans" panose="020B0606030504020204" pitchFamily="34" charset="0"/>
                <a:cs typeface="Open Sans" panose="020B0606030504020204" pitchFamily="34" charset="0"/>
              </a:rPr>
              <a:t>Policy </a:t>
            </a:r>
            <a:r>
              <a:rPr lang="hu-HU" sz="1400" dirty="0" err="1">
                <a:latin typeface="+mj-lt"/>
                <a:ea typeface="Open Sans" panose="020B0606030504020204" pitchFamily="34" charset="0"/>
                <a:cs typeface="Open Sans" panose="020B0606030504020204" pitchFamily="34" charset="0"/>
              </a:rPr>
              <a:t>improvements</a:t>
            </a:r>
            <a:r>
              <a:rPr lang="hu-HU" sz="1400" dirty="0">
                <a:latin typeface="+mj-lt"/>
                <a:ea typeface="Open Sans" panose="020B0606030504020204" pitchFamily="34" charset="0"/>
                <a:cs typeface="Open Sans" panose="020B0606030504020204" pitchFamily="34" charset="0"/>
              </a:rPr>
              <a:t> </a:t>
            </a:r>
            <a:r>
              <a:rPr lang="hu-HU" sz="1400" b="0" dirty="0">
                <a:latin typeface="+mj-lt"/>
                <a:ea typeface="Open Sans" panose="020B0606030504020204" pitchFamily="34" charset="0"/>
                <a:cs typeface="Open Sans" panose="020B0606030504020204" pitchFamily="34" charset="0"/>
              </a:rPr>
              <a:t>(</a:t>
            </a:r>
            <a:r>
              <a:rPr lang="hu-HU" sz="1400" b="0" dirty="0" err="1">
                <a:latin typeface="+mj-lt"/>
                <a:ea typeface="Open Sans" panose="020B0606030504020204" pitchFamily="34" charset="0"/>
                <a:cs typeface="Open Sans" panose="020B0606030504020204" pitchFamily="34" charset="0"/>
              </a:rPr>
              <a:t>Policy</a:t>
            </a:r>
            <a:r>
              <a:rPr lang="hu-HU" sz="1400" b="0" dirty="0">
                <a:latin typeface="+mj-lt"/>
                <a:ea typeface="Open Sans" panose="020B0606030504020204" pitchFamily="34" charset="0"/>
                <a:cs typeface="Open Sans" panose="020B0606030504020204" pitchFamily="34" charset="0"/>
              </a:rPr>
              <a:t> </a:t>
            </a:r>
            <a:r>
              <a:rPr lang="hu-HU" sz="1400" b="0" dirty="0" err="1">
                <a:latin typeface="+mj-lt"/>
                <a:ea typeface="Open Sans" panose="020B0606030504020204" pitchFamily="34" charset="0"/>
                <a:cs typeface="Open Sans" panose="020B0606030504020204" pitchFamily="34" charset="0"/>
              </a:rPr>
              <a:t>Diagnostic</a:t>
            </a:r>
            <a:r>
              <a:rPr lang="hu-HU" sz="1400" b="0" dirty="0">
                <a:latin typeface="+mj-lt"/>
                <a:ea typeface="Open Sans" panose="020B0606030504020204" pitchFamily="34" charset="0"/>
                <a:cs typeface="Open Sans" panose="020B0606030504020204" pitchFamily="34" charset="0"/>
              </a:rPr>
              <a:t> </a:t>
            </a:r>
            <a:r>
              <a:rPr lang="hu-HU" sz="1400" b="0" dirty="0" err="1">
                <a:latin typeface="+mj-lt"/>
                <a:ea typeface="Open Sans" panose="020B0606030504020204" pitchFamily="34" charset="0"/>
                <a:cs typeface="Open Sans" panose="020B0606030504020204" pitchFamily="34" charset="0"/>
              </a:rPr>
              <a:t>tool</a:t>
            </a:r>
            <a:r>
              <a:rPr lang="hu-HU" sz="1400" b="0" dirty="0">
                <a:latin typeface="+mj-lt"/>
                <a:ea typeface="Open Sans" panose="020B0606030504020204" pitchFamily="34" charset="0"/>
                <a:cs typeface="Open Sans" panose="020B0606030504020204" pitchFamily="34" charset="0"/>
              </a:rPr>
              <a:t>, </a:t>
            </a:r>
            <a:r>
              <a:rPr lang="en-US" sz="1400" b="0" dirty="0">
                <a:latin typeface="+mj-lt"/>
                <a:ea typeface="Open Sans" panose="020B0606030504020204" pitchFamily="34" charset="0"/>
                <a:cs typeface="Open Sans" panose="020B0606030504020204" pitchFamily="34" charset="0"/>
              </a:rPr>
              <a:t>INTERREG EUROPE Policy Learning Platforms</a:t>
            </a:r>
            <a:r>
              <a:rPr lang="hu-HU" sz="1400" b="0" dirty="0">
                <a:latin typeface="+mj-lt"/>
                <a:ea typeface="Open Sans" panose="020B0606030504020204" pitchFamily="34" charset="0"/>
                <a:cs typeface="Open Sans" panose="020B0606030504020204" pitchFamily="34" charset="0"/>
              </a:rPr>
              <a:t>, </a:t>
            </a:r>
            <a:r>
              <a:rPr lang="hu-HU" sz="1400" b="0" dirty="0" err="1">
                <a:latin typeface="+mj-lt"/>
                <a:ea typeface="Open Sans" panose="020B0606030504020204" pitchFamily="34" charset="0"/>
                <a:cs typeface="Open Sans" panose="020B0606030504020204" pitchFamily="34" charset="0"/>
              </a:rPr>
              <a:t>clustering</a:t>
            </a:r>
            <a:r>
              <a:rPr lang="hu-HU" sz="1400" b="0" dirty="0">
                <a:latin typeface="+mj-lt"/>
                <a:ea typeface="Open Sans" panose="020B0606030504020204" pitchFamily="34" charset="0"/>
                <a:cs typeface="Open Sans" panose="020B0606030504020204" pitchFamily="34" charset="0"/>
              </a:rPr>
              <a:t> </a:t>
            </a:r>
            <a:r>
              <a:rPr lang="hu-HU" sz="1400" b="0" dirty="0" err="1">
                <a:latin typeface="+mj-lt"/>
                <a:ea typeface="Open Sans" panose="020B0606030504020204" pitchFamily="34" charset="0"/>
                <a:cs typeface="Open Sans" panose="020B0606030504020204" pitchFamily="34" charset="0"/>
              </a:rPr>
              <a:t>with</a:t>
            </a:r>
            <a:r>
              <a:rPr lang="hu-HU" sz="1400" b="0" dirty="0">
                <a:latin typeface="+mj-lt"/>
                <a:ea typeface="Open Sans" panose="020B0606030504020204" pitchFamily="34" charset="0"/>
                <a:cs typeface="Open Sans" panose="020B0606030504020204" pitchFamily="34" charset="0"/>
              </a:rPr>
              <a:t> </a:t>
            </a:r>
            <a:r>
              <a:rPr lang="hu-HU" sz="1400" b="0" dirty="0" err="1">
                <a:latin typeface="+mj-lt"/>
                <a:ea typeface="Open Sans" panose="020B0606030504020204" pitchFamily="34" charset="0"/>
                <a:cs typeface="Open Sans" panose="020B0606030504020204" pitchFamily="34" charset="0"/>
              </a:rPr>
              <a:t>other</a:t>
            </a:r>
            <a:r>
              <a:rPr lang="hu-HU" sz="1400" b="0" dirty="0">
                <a:latin typeface="+mj-lt"/>
                <a:ea typeface="Open Sans" panose="020B0606030504020204" pitchFamily="34" charset="0"/>
                <a:cs typeface="Open Sans" panose="020B0606030504020204" pitchFamily="34" charset="0"/>
              </a:rPr>
              <a:t> </a:t>
            </a:r>
            <a:r>
              <a:rPr lang="hu-HU" sz="1400" b="0" dirty="0" err="1">
                <a:latin typeface="+mj-lt"/>
                <a:ea typeface="Open Sans" panose="020B0606030504020204" pitchFamily="34" charset="0"/>
                <a:cs typeface="Open Sans" panose="020B0606030504020204" pitchFamily="34" charset="0"/>
              </a:rPr>
              <a:t>projects</a:t>
            </a:r>
            <a:r>
              <a:rPr lang="hu-HU" sz="1400" b="0" dirty="0">
                <a:latin typeface="+mj-lt"/>
                <a:ea typeface="Open Sans" panose="020B0606030504020204" pitchFamily="34" charset="0"/>
                <a:cs typeface="Open Sans" panose="020B0606030504020204" pitchFamily="34" charset="0"/>
              </a:rPr>
              <a:t> and </a:t>
            </a:r>
            <a:r>
              <a:rPr lang="hu-HU" sz="1400" b="0" dirty="0" err="1">
                <a:latin typeface="+mj-lt"/>
                <a:ea typeface="Open Sans" panose="020B0606030504020204" pitchFamily="34" charset="0"/>
                <a:cs typeface="Open Sans" panose="020B0606030504020204" pitchFamily="34" charset="0"/>
              </a:rPr>
              <a:t>initiatives</a:t>
            </a:r>
            <a:r>
              <a:rPr lang="hu-HU" sz="1400" b="0" dirty="0">
                <a:latin typeface="+mj-lt"/>
                <a:ea typeface="Open Sans" panose="020B0606030504020204" pitchFamily="34" charset="0"/>
                <a:cs typeface="Open Sans" panose="020B0606030504020204" pitchFamily="34" charset="0"/>
              </a:rPr>
              <a:t>)</a:t>
            </a:r>
            <a:endParaRPr lang="hu-HU" sz="1400" dirty="0">
              <a:latin typeface="+mj-lt"/>
              <a:ea typeface="Open Sans" panose="020B0606030504020204" pitchFamily="34" charset="0"/>
              <a:cs typeface="Open Sans" panose="020B0606030504020204" pitchFamily="34" charset="0"/>
            </a:endParaRPr>
          </a:p>
          <a:p>
            <a:pPr algn="ctr"/>
            <a:endParaRPr lang="hu-HU" sz="1400" dirty="0">
              <a:latin typeface="+mj-lt"/>
              <a:ea typeface="Open Sans" panose="020B0606030504020204" pitchFamily="34" charset="0"/>
              <a:cs typeface="Open Sans" panose="020B0606030504020204" pitchFamily="34" charset="0"/>
            </a:endParaRPr>
          </a:p>
          <a:p>
            <a:pPr algn="ctr">
              <a:spcBef>
                <a:spcPts val="1200"/>
              </a:spcBef>
            </a:pPr>
            <a:r>
              <a:rPr lang="hu-HU" sz="1400" dirty="0">
                <a:latin typeface="+mj-lt"/>
                <a:ea typeface="Open Sans" panose="020B0606030504020204" pitchFamily="34" charset="0"/>
                <a:cs typeface="Open Sans" panose="020B0606030504020204" pitchFamily="34" charset="0"/>
              </a:rPr>
              <a:t>REGIONAL ACTION PLANS + CALLS FOR PROPOSALS</a:t>
            </a:r>
          </a:p>
          <a:p>
            <a:endParaRPr lang="hu-HU" sz="1400" dirty="0">
              <a:latin typeface="Open Sans" panose="020B0606030504020204" pitchFamily="34" charset="0"/>
              <a:ea typeface="Open Sans" panose="020B0606030504020204" pitchFamily="34" charset="0"/>
              <a:cs typeface="Open Sans" panose="020B0606030504020204" pitchFamily="34" charset="0"/>
            </a:endParaRPr>
          </a:p>
          <a:p>
            <a:endParaRPr lang="hu-HU" sz="1600" dirty="0">
              <a:latin typeface="Open Sans" panose="020B0606030504020204" pitchFamily="34" charset="0"/>
              <a:ea typeface="Open Sans" panose="020B0606030504020204" pitchFamily="34" charset="0"/>
              <a:cs typeface="Open Sans" panose="020B0606030504020204" pitchFamily="34" charset="0"/>
            </a:endParaRPr>
          </a:p>
          <a:p>
            <a:endParaRPr lang="hu-HU" sz="1600" b="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v"/>
            </a:pPr>
            <a:endParaRPr lang="hu-HU"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Lefelé nyíl 10"/>
          <p:cNvSpPr/>
          <p:nvPr/>
        </p:nvSpPr>
        <p:spPr>
          <a:xfrm>
            <a:off x="4381050" y="4557473"/>
            <a:ext cx="288032" cy="216024"/>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endParaRPr lang="hu-H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Lefelé nyíl 11"/>
          <p:cNvSpPr/>
          <p:nvPr/>
        </p:nvSpPr>
        <p:spPr>
          <a:xfrm>
            <a:off x="4381050" y="5363347"/>
            <a:ext cx="288032" cy="216024"/>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endParaRPr lang="hu-H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Lefelé nyíl 12"/>
          <p:cNvSpPr/>
          <p:nvPr/>
        </p:nvSpPr>
        <p:spPr>
          <a:xfrm>
            <a:off x="4393014" y="6212404"/>
            <a:ext cx="288032" cy="216024"/>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endParaRPr lang="hu-HU"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137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251520" y="323850"/>
            <a:ext cx="8892480" cy="6927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hu-HU" sz="2400" b="1" dirty="0" smtClean="0">
                <a:ea typeface="Open Sans" panose="020B0606030504020204" pitchFamily="34" charset="0"/>
                <a:cs typeface="Open Sans" panose="020B0606030504020204" pitchFamily="34" charset="0"/>
              </a:rPr>
              <a:t>SOCIAL SEEDS in a </a:t>
            </a:r>
            <a:r>
              <a:rPr lang="hu-HU" sz="2400" b="1" dirty="0" err="1" smtClean="0">
                <a:ea typeface="Open Sans" panose="020B0606030504020204" pitchFamily="34" charset="0"/>
                <a:cs typeface="Open Sans" panose="020B0606030504020204" pitchFamily="34" charset="0"/>
              </a:rPr>
              <a:t>nutshell</a:t>
            </a:r>
            <a:endParaRPr lang="hu-HU" sz="2400" b="1" dirty="0">
              <a:ea typeface="Open Sans" panose="020B0606030504020204" pitchFamily="34" charset="0"/>
              <a:cs typeface="Open Sans" panose="020B0606030504020204" pitchFamily="34" charset="0"/>
            </a:endParaRPr>
          </a:p>
        </p:txBody>
      </p:sp>
      <p:sp>
        <p:nvSpPr>
          <p:cNvPr id="7" name="Szövegdoboz 6"/>
          <p:cNvSpPr txBox="1"/>
          <p:nvPr/>
        </p:nvSpPr>
        <p:spPr>
          <a:xfrm>
            <a:off x="5364091" y="4437112"/>
            <a:ext cx="3528391" cy="369332"/>
          </a:xfrm>
          <a:prstGeom prst="rect">
            <a:avLst/>
          </a:prstGeom>
          <a:noFill/>
        </p:spPr>
        <p:txBody>
          <a:bodyPr wrap="square" rtlCol="0">
            <a:spAutoFit/>
          </a:bodyPr>
          <a:lstStyle/>
          <a:p>
            <a:endParaRPr lang="hu-HU"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204864"/>
            <a:ext cx="4457964" cy="2814988"/>
          </a:xfrm>
          <a:prstGeom prst="rect">
            <a:avLst/>
          </a:prstGeom>
        </p:spPr>
      </p:pic>
      <p:pic>
        <p:nvPicPr>
          <p:cNvPr id="15" name="Kép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844824"/>
            <a:ext cx="4469857" cy="3352392"/>
          </a:xfrm>
          <a:prstGeom prst="rect">
            <a:avLst/>
          </a:prstGeom>
        </p:spPr>
      </p:pic>
      <p:sp>
        <p:nvSpPr>
          <p:cNvPr id="16" name="Szövegdoboz 15"/>
          <p:cNvSpPr txBox="1"/>
          <p:nvPr/>
        </p:nvSpPr>
        <p:spPr>
          <a:xfrm>
            <a:off x="1907704" y="1614917"/>
            <a:ext cx="1872208" cy="369332"/>
          </a:xfrm>
          <a:prstGeom prst="rect">
            <a:avLst/>
          </a:prstGeom>
          <a:noFill/>
        </p:spPr>
        <p:txBody>
          <a:bodyPr wrap="square" rtlCol="0">
            <a:spAutoFit/>
          </a:bodyPr>
          <a:lstStyle/>
          <a:p>
            <a:r>
              <a:rPr lang="hu-HU" b="1" dirty="0" smtClean="0">
                <a:solidFill>
                  <a:schemeClr val="tx2"/>
                </a:solidFill>
              </a:rPr>
              <a:t>RaiSE</a:t>
            </a:r>
            <a:endParaRPr lang="hu-HU" b="1" dirty="0">
              <a:solidFill>
                <a:schemeClr val="tx2"/>
              </a:solidFill>
            </a:endParaRPr>
          </a:p>
        </p:txBody>
      </p:sp>
      <p:sp>
        <p:nvSpPr>
          <p:cNvPr id="17" name="Szövegdoboz 16"/>
          <p:cNvSpPr txBox="1"/>
          <p:nvPr/>
        </p:nvSpPr>
        <p:spPr>
          <a:xfrm>
            <a:off x="5868144" y="1660158"/>
            <a:ext cx="2232248" cy="369332"/>
          </a:xfrm>
          <a:prstGeom prst="rect">
            <a:avLst/>
          </a:prstGeom>
          <a:noFill/>
        </p:spPr>
        <p:txBody>
          <a:bodyPr wrap="square" rtlCol="0">
            <a:spAutoFit/>
          </a:bodyPr>
          <a:lstStyle/>
          <a:p>
            <a:r>
              <a:rPr lang="hu-HU" b="1" dirty="0" smtClean="0">
                <a:solidFill>
                  <a:schemeClr val="tx2"/>
                </a:solidFill>
              </a:rPr>
              <a:t>SOCIAL SEEDS</a:t>
            </a:r>
            <a:endParaRPr lang="hu-HU" b="1" dirty="0">
              <a:solidFill>
                <a:schemeClr val="tx2"/>
              </a:solidFill>
            </a:endParaRPr>
          </a:p>
        </p:txBody>
      </p:sp>
    </p:spTree>
    <p:extLst>
      <p:ext uri="{BB962C8B-B14F-4D97-AF65-F5344CB8AC3E}">
        <p14:creationId xmlns:p14="http://schemas.microsoft.com/office/powerpoint/2010/main" val="281844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400" b="1" dirty="0" smtClean="0"/>
              <a:t>Good </a:t>
            </a:r>
            <a:r>
              <a:rPr lang="hu-HU" sz="2400" b="1" dirty="0" err="1" smtClean="0"/>
              <a:t>practices</a:t>
            </a:r>
            <a:r>
              <a:rPr lang="hu-HU" sz="2400" b="1" dirty="0" smtClean="0"/>
              <a:t> – </a:t>
            </a:r>
            <a:r>
              <a:rPr lang="hu-HU" sz="2400" b="1" dirty="0" err="1" smtClean="0"/>
              <a:t>Parents</a:t>
            </a:r>
            <a:r>
              <a:rPr lang="hu-HU" sz="2400" b="1" dirty="0" smtClean="0"/>
              <a:t>’ House</a:t>
            </a:r>
            <a:endParaRPr lang="hu-HU" sz="2400" b="1" dirty="0"/>
          </a:p>
        </p:txBody>
      </p:sp>
      <p:sp>
        <p:nvSpPr>
          <p:cNvPr id="3" name="Szöveg helye 2"/>
          <p:cNvSpPr>
            <a:spLocks noGrp="1"/>
          </p:cNvSpPr>
          <p:nvPr>
            <p:ph type="body" sz="quarter" idx="10"/>
          </p:nvPr>
        </p:nvSpPr>
        <p:spPr>
          <a:xfrm>
            <a:off x="323528" y="1412776"/>
            <a:ext cx="5554960" cy="5183187"/>
          </a:xfrm>
        </p:spPr>
        <p:txBody>
          <a:bodyPr>
            <a:normAutofit lnSpcReduction="10000"/>
          </a:bodyPr>
          <a:lstStyle/>
          <a:p>
            <a:pPr marL="276225" indent="-276225">
              <a:buFont typeface="Wingdings" panose="05000000000000000000" pitchFamily="2" charset="2"/>
              <a:buChar char="§"/>
              <a:tabLst>
                <a:tab pos="180975" algn="l"/>
              </a:tabLst>
            </a:pPr>
            <a:r>
              <a:rPr lang="hu-HU" sz="1600" dirty="0">
                <a:latin typeface="Open Sans" panose="020B0606030504020204" pitchFamily="34" charset="0"/>
                <a:ea typeface="Open Sans" panose="020B0606030504020204" pitchFamily="34" charset="0"/>
                <a:cs typeface="Open Sans" panose="020B0606030504020204" pitchFamily="34" charset="0"/>
              </a:rPr>
              <a:t>C</a:t>
            </a:r>
            <a:r>
              <a:rPr lang="en-US" sz="1600" dirty="0" err="1">
                <a:latin typeface="Open Sans" panose="020B0606030504020204" pitchFamily="34" charset="0"/>
                <a:ea typeface="Open Sans" panose="020B0606030504020204" pitchFamily="34" charset="0"/>
                <a:cs typeface="Open Sans" panose="020B0606030504020204" pitchFamily="34" charset="0"/>
              </a:rPr>
              <a:t>ultural</a:t>
            </a:r>
            <a:r>
              <a:rPr lang="en-US" sz="1600" dirty="0">
                <a:latin typeface="Open Sans" panose="020B0606030504020204" pitchFamily="34" charset="0"/>
                <a:ea typeface="Open Sans" panose="020B0606030504020204" pitchFamily="34" charset="0"/>
                <a:cs typeface="Open Sans" panose="020B0606030504020204" pitchFamily="34" charset="0"/>
              </a:rPr>
              <a:t> and mental </a:t>
            </a:r>
            <a:r>
              <a:rPr lang="en-US" sz="1600" dirty="0" err="1">
                <a:latin typeface="Open Sans" panose="020B0606030504020204" pitchFamily="34" charset="0"/>
                <a:ea typeface="Open Sans" panose="020B0606030504020204" pitchFamily="34" charset="0"/>
                <a:cs typeface="Open Sans" panose="020B0606030504020204" pitchFamily="34" charset="0"/>
              </a:rPr>
              <a:t>hygenic</a:t>
            </a:r>
            <a:r>
              <a:rPr lang="en-US" sz="1600" dirty="0">
                <a:latin typeface="Open Sans" panose="020B0606030504020204" pitchFamily="34" charset="0"/>
                <a:ea typeface="Open Sans" panose="020B0606030504020204" pitchFamily="34" charset="0"/>
                <a:cs typeface="Open Sans" panose="020B0606030504020204" pitchFamily="34" charset="0"/>
              </a:rPr>
              <a:t> institution</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b="0" dirty="0" err="1">
                <a:latin typeface="Open Sans" panose="020B0606030504020204" pitchFamily="34" charset="0"/>
                <a:ea typeface="Open Sans" panose="020B0606030504020204" pitchFamily="34" charset="0"/>
                <a:cs typeface="Open Sans" panose="020B0606030504020204" pitchFamily="34" charset="0"/>
              </a:rPr>
              <a:t>specialized</a:t>
            </a:r>
            <a:r>
              <a:rPr lang="hu-HU" sz="1600" b="0" dirty="0">
                <a:latin typeface="Open Sans" panose="020B0606030504020204" pitchFamily="34" charset="0"/>
                <a:ea typeface="Open Sans" panose="020B0606030504020204" pitchFamily="34" charset="0"/>
                <a:cs typeface="Open Sans" panose="020B0606030504020204" pitchFamily="34" charset="0"/>
              </a:rPr>
              <a:t> in </a:t>
            </a:r>
            <a:r>
              <a:rPr lang="hu-HU" sz="1600" b="0" dirty="0" err="1">
                <a:latin typeface="Open Sans" panose="020B0606030504020204" pitchFamily="34" charset="0"/>
                <a:ea typeface="Open Sans" panose="020B0606030504020204" pitchFamily="34" charset="0"/>
                <a:cs typeface="Open Sans" panose="020B0606030504020204" pitchFamily="34" charset="0"/>
              </a:rPr>
              <a:t>children</a:t>
            </a:r>
            <a:r>
              <a:rPr lang="hu-HU" sz="1600" b="0" dirty="0">
                <a:latin typeface="Open Sans" panose="020B0606030504020204" pitchFamily="34" charset="0"/>
                <a:ea typeface="Open Sans" panose="020B0606030504020204" pitchFamily="34" charset="0"/>
                <a:cs typeface="Open Sans" panose="020B0606030504020204" pitchFamily="34" charset="0"/>
              </a:rPr>
              <a:t> </a:t>
            </a:r>
            <a:r>
              <a:rPr lang="hu-HU" sz="1600" b="0" dirty="0" err="1">
                <a:latin typeface="Open Sans" panose="020B0606030504020204" pitchFamily="34" charset="0"/>
                <a:ea typeface="Open Sans" panose="020B0606030504020204" pitchFamily="34" charset="0"/>
                <a:cs typeface="Open Sans" panose="020B0606030504020204" pitchFamily="34" charset="0"/>
              </a:rPr>
              <a:t>day</a:t>
            </a:r>
            <a:r>
              <a:rPr lang="hu-HU" sz="1600" b="0" dirty="0">
                <a:latin typeface="Open Sans" panose="020B0606030504020204" pitchFamily="34" charset="0"/>
                <a:ea typeface="Open Sans" panose="020B0606030504020204" pitchFamily="34" charset="0"/>
                <a:cs typeface="Open Sans" panose="020B0606030504020204" pitchFamily="34" charset="0"/>
              </a:rPr>
              <a:t> </a:t>
            </a:r>
            <a:r>
              <a:rPr lang="hu-HU" sz="1600" b="0" dirty="0" err="1">
                <a:latin typeface="Open Sans" panose="020B0606030504020204" pitchFamily="34" charset="0"/>
                <a:ea typeface="Open Sans" panose="020B0606030504020204" pitchFamily="34" charset="0"/>
                <a:cs typeface="Open Sans" panose="020B0606030504020204" pitchFamily="34" charset="0"/>
              </a:rPr>
              <a:t>care</a:t>
            </a:r>
            <a:r>
              <a:rPr lang="en-US" sz="1600" b="0" dirty="0">
                <a:latin typeface="Open Sans" panose="020B0606030504020204" pitchFamily="34" charset="0"/>
                <a:ea typeface="Open Sans" panose="020B0606030504020204" pitchFamily="34" charset="0"/>
                <a:cs typeface="Open Sans" panose="020B0606030504020204" pitchFamily="34" charset="0"/>
              </a:rPr>
              <a:t> founded in 2007 by social politician</a:t>
            </a:r>
            <a:r>
              <a:rPr lang="hu-HU" sz="1600" b="0" dirty="0">
                <a:latin typeface="Open Sans" panose="020B0606030504020204" pitchFamily="34" charset="0"/>
                <a:ea typeface="Open Sans" panose="020B0606030504020204" pitchFamily="34" charset="0"/>
                <a:cs typeface="Open Sans" panose="020B0606030504020204" pitchFamily="34" charset="0"/>
              </a:rPr>
              <a:t>,</a:t>
            </a:r>
          </a:p>
          <a:p>
            <a:pPr marL="276225" indent="-276225">
              <a:buFont typeface="Wingdings" panose="05000000000000000000" pitchFamily="2" charset="2"/>
              <a:buChar char="§"/>
              <a:tabLst>
                <a:tab pos="180975" algn="l"/>
              </a:tabLst>
            </a:pPr>
            <a:r>
              <a:rPr lang="hu-HU" sz="1600" b="0" dirty="0" err="1">
                <a:solidFill>
                  <a:srgbClr val="1F497D"/>
                </a:solidFill>
                <a:latin typeface="Open Sans" panose="020B0606030504020204" pitchFamily="34" charset="0"/>
                <a:ea typeface="Open Sans" panose="020B0606030504020204" pitchFamily="34" charset="0"/>
                <a:cs typeface="Open Sans" panose="020B0606030504020204" pitchFamily="34" charset="0"/>
              </a:rPr>
              <a:t>Builds</a:t>
            </a:r>
            <a:r>
              <a:rPr lang="hu-HU" sz="1600" b="0"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hu-HU" sz="1600" b="0" dirty="0" err="1">
                <a:solidFill>
                  <a:srgbClr val="1F497D"/>
                </a:solidFill>
                <a:latin typeface="Open Sans" panose="020B0606030504020204" pitchFamily="34" charset="0"/>
                <a:ea typeface="Open Sans" panose="020B0606030504020204" pitchFamily="34" charset="0"/>
                <a:cs typeface="Open Sans" panose="020B0606030504020204" pitchFamily="34" charset="0"/>
              </a:rPr>
              <a:t>on</a:t>
            </a:r>
            <a:r>
              <a:rPr lang="hu-HU" sz="1600" b="0" dirty="0">
                <a:solidFill>
                  <a:srgbClr val="1F497D"/>
                </a:solidFill>
                <a:latin typeface="Open Sans" panose="020B0606030504020204" pitchFamily="34" charset="0"/>
                <a:ea typeface="Open Sans" panose="020B0606030504020204" pitchFamily="34" charset="0"/>
                <a:cs typeface="Open Sans" panose="020B0606030504020204" pitchFamily="34" charset="0"/>
              </a:rPr>
              <a:t> a </a:t>
            </a:r>
            <a:r>
              <a:rPr lang="hu-HU" sz="1600" dirty="0" err="1">
                <a:solidFill>
                  <a:srgbClr val="1F497D"/>
                </a:solidFill>
                <a:latin typeface="Open Sans" panose="020B0606030504020204" pitchFamily="34" charset="0"/>
                <a:ea typeface="Open Sans" panose="020B0606030504020204" pitchFamily="34" charset="0"/>
                <a:cs typeface="Open Sans" panose="020B0606030504020204" pitchFamily="34" charset="0"/>
              </a:rPr>
              <a:t>methodology</a:t>
            </a:r>
            <a:r>
              <a:rPr lang="hu-HU" sz="1600" dirty="0">
                <a:solidFill>
                  <a:srgbClr val="1F497D"/>
                </a:solidFill>
                <a:latin typeface="Open Sans" panose="020B0606030504020204" pitchFamily="34" charset="0"/>
                <a:ea typeface="Open Sans" panose="020B0606030504020204" pitchFamily="34" charset="0"/>
                <a:cs typeface="Open Sans" panose="020B0606030504020204" pitchFamily="34" charset="0"/>
              </a:rPr>
              <a:t>, business </a:t>
            </a:r>
            <a:r>
              <a:rPr lang="hu-HU" sz="1600" dirty="0" err="1">
                <a:solidFill>
                  <a:srgbClr val="1F497D"/>
                </a:solidFill>
                <a:latin typeface="Open Sans" panose="020B0606030504020204" pitchFamily="34" charset="0"/>
                <a:ea typeface="Open Sans" panose="020B0606030504020204" pitchFamily="34" charset="0"/>
                <a:cs typeface="Open Sans" panose="020B0606030504020204" pitchFamily="34" charset="0"/>
              </a:rPr>
              <a:t>model</a:t>
            </a:r>
            <a:r>
              <a:rPr lang="hu-HU" sz="1600" dirty="0">
                <a:solidFill>
                  <a:srgbClr val="1F497D"/>
                </a:solidFill>
                <a:latin typeface="Open Sans" panose="020B0606030504020204" pitchFamily="34" charset="0"/>
                <a:ea typeface="Open Sans" panose="020B0606030504020204" pitchFamily="34" charset="0"/>
                <a:cs typeface="Open Sans" panose="020B0606030504020204" pitchFamily="34" charset="0"/>
              </a:rPr>
              <a:t> and </a:t>
            </a:r>
            <a:r>
              <a:rPr lang="hu-HU" sz="1600" dirty="0" err="1">
                <a:solidFill>
                  <a:srgbClr val="1F497D"/>
                </a:solidFill>
                <a:latin typeface="Open Sans" panose="020B0606030504020204" pitchFamily="34" charset="0"/>
                <a:ea typeface="Open Sans" panose="020B0606030504020204" pitchFamily="34" charset="0"/>
                <a:cs typeface="Open Sans" panose="020B0606030504020204" pitchFamily="34" charset="0"/>
              </a:rPr>
              <a:t>training</a:t>
            </a:r>
            <a:endParaRPr lang="hu-HU" sz="160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marL="276225" lvl="1" indent="-276225">
              <a:tabLst>
                <a:tab pos="180975" algn="l"/>
              </a:tabLst>
            </a:pP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120 hour long training for employees, extension courses</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276225" lvl="1" indent="-276225">
              <a:tabLst>
                <a:tab pos="180975" algn="l"/>
              </a:tabLst>
            </a:pP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Standardized, continuously improved professional program – continuous quality control</a:t>
            </a:r>
            <a:endPar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76225" indent="-276225">
              <a:buFont typeface="Wingdings" panose="05000000000000000000" pitchFamily="2" charset="2"/>
              <a:buChar char="§"/>
              <a:tabLst>
                <a:tab pos="180975" algn="l"/>
              </a:tabLst>
            </a:pP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Achievements</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276225" lvl="1" indent="-276225">
              <a:buFont typeface="Wingdings" panose="05000000000000000000" pitchFamily="2" charset="2"/>
              <a:buChar char="ü"/>
              <a:tabLst>
                <a:tab pos="180975" algn="l"/>
              </a:tabLst>
            </a:pP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1st </a:t>
            </a: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place</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‘Family-friendly workplace’</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(2016),</a:t>
            </a:r>
          </a:p>
          <a:p>
            <a:pPr marL="276225" lvl="1" indent="-276225">
              <a:buFont typeface="Wingdings" panose="05000000000000000000" pitchFamily="2" charset="2"/>
              <a:buChar char="ü"/>
              <a:tabLst>
                <a:tab pos="180975" algn="l"/>
              </a:tabLst>
            </a:pP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1st </a:t>
            </a: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place</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‘You are worth more’ by Vodafone</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(2012),</a:t>
            </a:r>
          </a:p>
          <a:p>
            <a:pPr marL="276225" lvl="1" indent="-276225">
              <a:buFont typeface="Wingdings" panose="05000000000000000000" pitchFamily="2" charset="2"/>
              <a:buChar char="ü"/>
              <a:tabLst>
                <a:tab pos="180975" algn="l"/>
              </a:tabLst>
            </a:pP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awarded “Best Practice” by the European Foundation for the Improvement of Living and Working Conditions </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EUROFOND (2012),</a:t>
            </a:r>
          </a:p>
          <a:p>
            <a:pPr marL="276225" lvl="1" indent="-276225">
              <a:buFont typeface="Wingdings" panose="05000000000000000000" pitchFamily="2" charset="2"/>
              <a:buChar char="ü"/>
              <a:tabLst>
                <a:tab pos="180975" algn="l"/>
              </a:tabLst>
            </a:pP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admitted as a best practice by The World Bank</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(2014),</a:t>
            </a:r>
          </a:p>
          <a:p>
            <a:pPr marL="276225" lvl="1" indent="-276225">
              <a:buFont typeface="Wingdings" panose="05000000000000000000" pitchFamily="2" charset="2"/>
              <a:buChar char="ü"/>
              <a:tabLst>
                <a:tab pos="180975" algn="l"/>
              </a:tabLst>
            </a:pP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Support</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from</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CSR </a:t>
            </a: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companies</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e.g</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Audi ETO KC</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Univer, Coop,</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Gyermely</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i</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Tészta</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Ltd.</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Council</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of </a:t>
            </a: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Újbuda</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276225" indent="-276225">
              <a:buFont typeface="Wingdings" panose="05000000000000000000" pitchFamily="2" charset="2"/>
              <a:buChar char="§"/>
              <a:tabLst>
                <a:tab pos="180975" algn="l"/>
              </a:tabLst>
            </a:pP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Key </a:t>
            </a: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to</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success</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1600" b="0" dirty="0">
                <a:latin typeface="Open Sans" panose="020B0606030504020204" pitchFamily="34" charset="0"/>
                <a:ea typeface="Open Sans" panose="020B0606030504020204" pitchFamily="34" charset="0"/>
                <a:cs typeface="Open Sans" panose="020B0606030504020204" pitchFamily="34" charset="0"/>
              </a:rPr>
              <a:t>mindset-changing impact</a:t>
            </a:r>
            <a:r>
              <a:rPr lang="hu-HU" sz="1600" b="0" dirty="0">
                <a:latin typeface="Open Sans" panose="020B0606030504020204" pitchFamily="34" charset="0"/>
                <a:ea typeface="Open Sans" panose="020B0606030504020204" pitchFamily="34" charset="0"/>
                <a:cs typeface="Open Sans" panose="020B0606030504020204" pitchFamily="34" charset="0"/>
              </a:rPr>
              <a:t>, </a:t>
            </a:r>
            <a:r>
              <a:rPr lang="hu-HU" sz="1600" b="0" dirty="0" err="1">
                <a:latin typeface="Open Sans" panose="020B0606030504020204" pitchFamily="34" charset="0"/>
                <a:ea typeface="Open Sans" panose="020B0606030504020204" pitchFamily="34" charset="0"/>
                <a:cs typeface="Open Sans" panose="020B0606030504020204" pitchFamily="34" charset="0"/>
              </a:rPr>
              <a:t>flexibility</a:t>
            </a:r>
            <a:r>
              <a:rPr lang="hu-HU" sz="1600" b="0" dirty="0">
                <a:latin typeface="Open Sans" panose="020B0606030504020204" pitchFamily="34" charset="0"/>
                <a:ea typeface="Open Sans" panose="020B0606030504020204" pitchFamily="34" charset="0"/>
                <a:cs typeface="Open Sans" panose="020B0606030504020204" pitchFamily="34" charset="0"/>
              </a:rPr>
              <a:t>, </a:t>
            </a:r>
            <a:r>
              <a:rPr lang="hu-HU" sz="1600" b="0" dirty="0" err="1">
                <a:latin typeface="Open Sans" panose="020B0606030504020204" pitchFamily="34" charset="0"/>
                <a:ea typeface="Open Sans" panose="020B0606030504020204" pitchFamily="34" charset="0"/>
                <a:cs typeface="Open Sans" panose="020B0606030504020204" pitchFamily="34" charset="0"/>
              </a:rPr>
              <a:t>sustainable</a:t>
            </a:r>
            <a:r>
              <a:rPr lang="hu-HU" sz="1600" b="0" dirty="0">
                <a:latin typeface="Open Sans" panose="020B0606030504020204" pitchFamily="34" charset="0"/>
                <a:ea typeface="Open Sans" panose="020B0606030504020204" pitchFamily="34" charset="0"/>
                <a:cs typeface="Open Sans" panose="020B0606030504020204" pitchFamily="34" charset="0"/>
              </a:rPr>
              <a:t> business </a:t>
            </a:r>
            <a:r>
              <a:rPr lang="hu-HU" sz="1600" b="0" dirty="0" err="1">
                <a:latin typeface="Open Sans" panose="020B0606030504020204" pitchFamily="34" charset="0"/>
                <a:ea typeface="Open Sans" panose="020B0606030504020204" pitchFamily="34" charset="0"/>
                <a:cs typeface="Open Sans" panose="020B0606030504020204" pitchFamily="34" charset="0"/>
              </a:rPr>
              <a:t>model</a:t>
            </a:r>
            <a:r>
              <a:rPr lang="hu-HU" sz="1600" b="0" dirty="0">
                <a:latin typeface="Open Sans" panose="020B0606030504020204" pitchFamily="34" charset="0"/>
                <a:ea typeface="Open Sans" panose="020B0606030504020204" pitchFamily="34" charset="0"/>
                <a:cs typeface="Open Sans" panose="020B0606030504020204" pitchFamily="34" charset="0"/>
              </a:rPr>
              <a:t>, c</a:t>
            </a:r>
            <a:r>
              <a:rPr lang="en-US" sz="1600" b="0" dirty="0" err="1">
                <a:latin typeface="Open Sans" panose="020B0606030504020204" pitchFamily="34" charset="0"/>
                <a:ea typeface="Open Sans" panose="020B0606030504020204" pitchFamily="34" charset="0"/>
                <a:cs typeface="Open Sans" panose="020B0606030504020204" pitchFamily="34" charset="0"/>
              </a:rPr>
              <a:t>onnects</a:t>
            </a:r>
            <a:r>
              <a:rPr lang="en-US" sz="1600" b="0" dirty="0">
                <a:latin typeface="Open Sans" panose="020B0606030504020204" pitchFamily="34" charset="0"/>
                <a:ea typeface="Open Sans" panose="020B0606030504020204" pitchFamily="34" charset="0"/>
                <a:cs typeface="Open Sans" panose="020B0606030504020204" pitchFamily="34" charset="0"/>
              </a:rPr>
              <a:t> the civil, that public and the private sector</a:t>
            </a:r>
            <a:r>
              <a:rPr lang="hu-HU" sz="1600" b="0" dirty="0">
                <a:latin typeface="Open Sans" panose="020B0606030504020204" pitchFamily="34" charset="0"/>
                <a:ea typeface="Open Sans" panose="020B0606030504020204" pitchFamily="34" charset="0"/>
                <a:cs typeface="Open Sans" panose="020B0606030504020204" pitchFamily="34" charset="0"/>
              </a:rPr>
              <a:t>,</a:t>
            </a:r>
            <a:endParaRPr lang="hu-HU" sz="1600" b="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76225" indent="-276225">
              <a:buFont typeface="Wingdings" panose="05000000000000000000" pitchFamily="2" charset="2"/>
              <a:buChar char="§"/>
              <a:tabLst>
                <a:tab pos="180975" algn="l"/>
              </a:tabLst>
            </a:pP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Financial </a:t>
            </a:r>
            <a:r>
              <a:rPr lang="hu-HU" sz="16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challenges</a:t>
            </a:r>
            <a:r>
              <a:rPr lang="hu-HU"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16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venture (70-80% of revenues), the local government, the state (support and tenders) and the business sector (CSR-based cooperation</a:t>
            </a:r>
            <a:r>
              <a:rPr lang="en-US" sz="14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endParaRPr lang="hu-HU" sz="1400" b="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9838" y="3391165"/>
            <a:ext cx="719415" cy="1056642"/>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4815" y="1338472"/>
            <a:ext cx="2751184" cy="2063388"/>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890" y="4432134"/>
            <a:ext cx="2771034" cy="2044841"/>
          </a:xfrm>
          <a:prstGeom prst="rect">
            <a:avLst/>
          </a:prstGeom>
        </p:spPr>
      </p:pic>
    </p:spTree>
    <p:extLst>
      <p:ext uri="{BB962C8B-B14F-4D97-AF65-F5344CB8AC3E}">
        <p14:creationId xmlns:p14="http://schemas.microsoft.com/office/powerpoint/2010/main" val="173155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400" b="1" dirty="0" smtClean="0"/>
              <a:t>Good </a:t>
            </a:r>
            <a:r>
              <a:rPr lang="hu-HU" sz="2400" b="1" dirty="0" err="1" smtClean="0"/>
              <a:t>practice</a:t>
            </a:r>
            <a:r>
              <a:rPr lang="hu-HU" sz="2400" b="1" dirty="0" smtClean="0"/>
              <a:t> – </a:t>
            </a:r>
            <a:r>
              <a:rPr lang="hu-HU" sz="2400" b="1" dirty="0" err="1" smtClean="0"/>
              <a:t>Bistro</a:t>
            </a:r>
            <a:r>
              <a:rPr lang="hu-HU" sz="2400" b="1" dirty="0" smtClean="0"/>
              <a:t> No </a:t>
            </a:r>
            <a:r>
              <a:rPr lang="hu-HU" sz="2400" b="1" dirty="0" err="1" smtClean="0"/>
              <a:t>Waste</a:t>
            </a:r>
            <a:endParaRPr lang="hu-HU" sz="2400" b="1" dirty="0"/>
          </a:p>
        </p:txBody>
      </p:sp>
      <p:sp>
        <p:nvSpPr>
          <p:cNvPr id="3" name="Szöveg helye 2"/>
          <p:cNvSpPr>
            <a:spLocks noGrp="1"/>
          </p:cNvSpPr>
          <p:nvPr>
            <p:ph type="body" sz="quarter" idx="10"/>
          </p:nvPr>
        </p:nvSpPr>
        <p:spPr>
          <a:xfrm>
            <a:off x="457201" y="1368000"/>
            <a:ext cx="4618855" cy="5183187"/>
          </a:xfrm>
        </p:spPr>
        <p:txBody>
          <a:bodyPr>
            <a:normAutofit fontScale="92500" lnSpcReduction="20000"/>
          </a:bodyPr>
          <a:lstStyle/>
          <a:p>
            <a:pPr algn="just"/>
            <a:r>
              <a:rPr lang="hu-HU" sz="2200" dirty="0" err="1"/>
              <a:t>Established</a:t>
            </a:r>
            <a:r>
              <a:rPr lang="hu-HU" sz="2200" dirty="0"/>
              <a:t> in 2016 </a:t>
            </a:r>
            <a:r>
              <a:rPr lang="en-GB" sz="2200" dirty="0"/>
              <a:t>offering eco-catering</a:t>
            </a:r>
            <a:r>
              <a:rPr lang="hu-HU" sz="2200" dirty="0"/>
              <a:t> in Budapest (</a:t>
            </a:r>
            <a:r>
              <a:rPr lang="hu-HU" sz="2200" dirty="0" err="1"/>
              <a:t>start-up</a:t>
            </a:r>
            <a:r>
              <a:rPr lang="hu-HU" sz="2200" dirty="0"/>
              <a:t> SE)</a:t>
            </a:r>
          </a:p>
          <a:p>
            <a:pPr algn="just"/>
            <a:endParaRPr lang="hu-HU" sz="2200" dirty="0"/>
          </a:p>
          <a:p>
            <a:pPr algn="just"/>
            <a:r>
              <a:rPr lang="hu-HU" sz="2200" dirty="0" err="1"/>
              <a:t>Achievements</a:t>
            </a:r>
            <a:r>
              <a:rPr lang="hu-HU" sz="2200" dirty="0"/>
              <a:t>: </a:t>
            </a:r>
          </a:p>
          <a:p>
            <a:pPr marL="285750" indent="-285750" algn="just">
              <a:buFont typeface="Arial" panose="020B0604020202020204" pitchFamily="34" charset="0"/>
              <a:buChar char="•"/>
            </a:pPr>
            <a:r>
              <a:rPr lang="hu-HU" sz="2200" b="0" dirty="0" err="1"/>
              <a:t>environmental</a:t>
            </a:r>
            <a:r>
              <a:rPr lang="hu-HU" sz="2200" b="0" dirty="0"/>
              <a:t> </a:t>
            </a:r>
            <a:r>
              <a:rPr lang="hu-HU" sz="2200" b="0" dirty="0" err="1"/>
              <a:t>sustainability</a:t>
            </a:r>
            <a:r>
              <a:rPr lang="hu-HU" sz="2200" b="0" dirty="0"/>
              <a:t> </a:t>
            </a:r>
            <a:r>
              <a:rPr lang="hu-HU" sz="2200" b="0" dirty="0" err="1"/>
              <a:t>through</a:t>
            </a:r>
            <a:r>
              <a:rPr lang="hu-HU" sz="2200" b="0" dirty="0"/>
              <a:t> </a:t>
            </a:r>
            <a:r>
              <a:rPr lang="en-GB" sz="2200" b="0" dirty="0"/>
              <a:t>a 70-70-70 rule, which means that 70% of their food is made of bio ingredients, 70% of the offered food and vegetables is seasonal and is obtained from a maximum of 70 km distance</a:t>
            </a:r>
            <a:r>
              <a:rPr lang="hu-HU" sz="2200" b="0" dirty="0"/>
              <a:t>,</a:t>
            </a:r>
          </a:p>
          <a:p>
            <a:pPr marL="285750" indent="-285750" algn="just">
              <a:buFont typeface="Arial" panose="020B0604020202020204" pitchFamily="34" charset="0"/>
              <a:buChar char="•"/>
            </a:pPr>
            <a:r>
              <a:rPr lang="en-US" sz="2200" b="0" dirty="0"/>
              <a:t>only a few types of dishes every day, but the variety always covers a wide range of food: they always have dishes for meat-eaters, vegetarians, vegans and the curious. They also offer different types of Hungarian craft beer and wine from Hungarian suppliers.</a:t>
            </a:r>
            <a:endParaRPr lang="hu-HU" sz="2200" b="0" dirty="0"/>
          </a:p>
          <a:p>
            <a:endParaRPr lang="hu-HU" b="0" dirty="0"/>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390864"/>
            <a:ext cx="3275856" cy="2183904"/>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971558"/>
            <a:ext cx="3275856" cy="2183904"/>
          </a:xfrm>
          <a:prstGeom prst="rect">
            <a:avLst/>
          </a:prstGeom>
        </p:spPr>
      </p:pic>
    </p:spTree>
    <p:extLst>
      <p:ext uri="{BB962C8B-B14F-4D97-AF65-F5344CB8AC3E}">
        <p14:creationId xmlns:p14="http://schemas.microsoft.com/office/powerpoint/2010/main" val="367262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6"/>
          <p:cNvSpPr txBox="1"/>
          <p:nvPr/>
        </p:nvSpPr>
        <p:spPr>
          <a:xfrm>
            <a:off x="5364091" y="4437112"/>
            <a:ext cx="3528391" cy="369332"/>
          </a:xfrm>
          <a:prstGeom prst="rect">
            <a:avLst/>
          </a:prstGeom>
          <a:noFill/>
        </p:spPr>
        <p:txBody>
          <a:bodyPr wrap="square" rtlCol="0">
            <a:spAutoFit/>
          </a:bodyPr>
          <a:lstStyle/>
          <a:p>
            <a:endParaRPr lang="hu-HU"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Cím 1"/>
          <p:cNvSpPr>
            <a:spLocks noGrp="1"/>
          </p:cNvSpPr>
          <p:nvPr>
            <p:ph type="title"/>
          </p:nvPr>
        </p:nvSpPr>
        <p:spPr>
          <a:xfrm>
            <a:off x="395536" y="3212976"/>
            <a:ext cx="8229600" cy="562074"/>
          </a:xfrm>
        </p:spPr>
        <p:style>
          <a:lnRef idx="2">
            <a:schemeClr val="accent4">
              <a:shade val="50000"/>
            </a:schemeClr>
          </a:lnRef>
          <a:fillRef idx="1">
            <a:schemeClr val="accent4"/>
          </a:fillRef>
          <a:effectRef idx="0">
            <a:schemeClr val="accent4"/>
          </a:effectRef>
          <a:fontRef idx="minor">
            <a:schemeClr val="lt1"/>
          </a:fontRef>
        </p:style>
        <p:txBody>
          <a:bodyPr/>
          <a:lstStyle/>
          <a:p>
            <a:r>
              <a:rPr lang="hu-HU" sz="2400" b="1" dirty="0" err="1" smtClean="0"/>
              <a:t>Step</a:t>
            </a:r>
            <a:r>
              <a:rPr lang="hu-HU" sz="2400" b="1" dirty="0" smtClean="0"/>
              <a:t> 1 – </a:t>
            </a:r>
            <a:r>
              <a:rPr lang="hu-HU" sz="2400" b="1" dirty="0" err="1" smtClean="0"/>
              <a:t>Screening</a:t>
            </a:r>
            <a:r>
              <a:rPr lang="hu-HU" sz="2400" b="1" dirty="0" smtClean="0"/>
              <a:t> of </a:t>
            </a:r>
            <a:r>
              <a:rPr lang="hu-HU" sz="2400" b="1" dirty="0" err="1" smtClean="0"/>
              <a:t>the</a:t>
            </a:r>
            <a:r>
              <a:rPr lang="hu-HU" sz="2400" b="1" dirty="0" smtClean="0"/>
              <a:t> </a:t>
            </a:r>
            <a:r>
              <a:rPr lang="hu-HU" sz="2400" b="1" dirty="0" err="1" smtClean="0"/>
              <a:t>social</a:t>
            </a:r>
            <a:r>
              <a:rPr lang="hu-HU" sz="2400" b="1" dirty="0" smtClean="0"/>
              <a:t> </a:t>
            </a:r>
            <a:r>
              <a:rPr lang="hu-HU" sz="2400" b="1" dirty="0" err="1" smtClean="0"/>
              <a:t>enterprise</a:t>
            </a:r>
            <a:r>
              <a:rPr lang="hu-HU" sz="2400" b="1" dirty="0" smtClean="0"/>
              <a:t> </a:t>
            </a:r>
            <a:r>
              <a:rPr lang="hu-HU" sz="2400" b="1" dirty="0" err="1" smtClean="0"/>
              <a:t>landscape</a:t>
            </a:r>
            <a:endParaRPr lang="hu-HU" sz="2400" b="1" dirty="0"/>
          </a:p>
        </p:txBody>
      </p:sp>
    </p:spTree>
    <p:extLst>
      <p:ext uri="{BB962C8B-B14F-4D97-AF65-F5344CB8AC3E}">
        <p14:creationId xmlns:p14="http://schemas.microsoft.com/office/powerpoint/2010/main" val="1346764323"/>
      </p:ext>
    </p:extLst>
  </p:cSld>
  <p:clrMapOvr>
    <a:masterClrMapping/>
  </p:clrMapOvr>
</p:sld>
</file>

<file path=ppt/theme/theme1.xml><?xml version="1.0" encoding="utf-8"?>
<a:theme xmlns:a="http://schemas.openxmlformats.org/drawingml/2006/main" name="SME_project">
  <a:themeElements>
    <a:clrScheme name="Interreg Europe">
      <a:dk1>
        <a:sysClr val="windowText" lastClr="000000"/>
      </a:dk1>
      <a:lt1>
        <a:sysClr val="window" lastClr="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ME_project1" id="{A4B97E4A-A1CF-43FD-8CE2-B7DEA820762E}" vid="{AC910D50-3580-4664-AD6C-F2DAA6B4CD92}"/>
    </a:ext>
  </a:extLst>
</a:theme>
</file>

<file path=ppt/theme/theme2.xml><?xml version="1.0" encoding="utf-8"?>
<a:theme xmlns:a="http://schemas.openxmlformats.org/drawingml/2006/main" name="CONTENT page">
  <a:themeElements>
    <a:clrScheme name="Interreg Europe">
      <a:dk1>
        <a:sysClr val="windowText" lastClr="000000"/>
      </a:dk1>
      <a:lt1>
        <a:sysClr val="window" lastClr="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ME_project1" id="{A4B97E4A-A1CF-43FD-8CE2-B7DEA820762E}" vid="{9D64823E-28CD-4B98-B4C4-99ED989DA2DA}"/>
    </a:ext>
  </a:extLst>
</a:theme>
</file>

<file path=ppt/theme/theme3.xml><?xml version="1.0" encoding="utf-8"?>
<a:theme xmlns:a="http://schemas.openxmlformats.org/drawingml/2006/main" name="IMAGE">
  <a:themeElements>
    <a:clrScheme name="Interreg Europe">
      <a:dk1>
        <a:sysClr val="windowText" lastClr="000000"/>
      </a:dk1>
      <a:lt1>
        <a:sysClr val="window" lastClr="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ME_project1" id="{A4B97E4A-A1CF-43FD-8CE2-B7DEA820762E}" vid="{296089CE-2F7B-40D1-B0E2-D9356F11E9FC}"/>
    </a:ext>
  </a:extLst>
</a:theme>
</file>

<file path=ppt/theme/theme4.xml><?xml version="1.0" encoding="utf-8"?>
<a:theme xmlns:a="http://schemas.openxmlformats.org/drawingml/2006/main" name="BLOCK page ">
  <a:themeElements>
    <a:clrScheme name="Interreg Europe">
      <a:dk1>
        <a:sysClr val="windowText" lastClr="000000"/>
      </a:dk1>
      <a:lt1>
        <a:sysClr val="window" lastClr="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ME_project1" id="{A4B97E4A-A1CF-43FD-8CE2-B7DEA820762E}" vid="{54199FD7-6A84-4BAE-B0B4-58D3AC66BCD3}"/>
    </a:ext>
  </a:extLst>
</a:theme>
</file>

<file path=ppt/theme/theme5.xml><?xml version="1.0" encoding="utf-8"?>
<a:theme xmlns:a="http://schemas.openxmlformats.org/drawingml/2006/main" name="1_CONTENT page">
  <a:themeElements>
    <a:clrScheme name="Interreg Europe">
      <a:dk1>
        <a:sysClr val="windowText" lastClr="000000"/>
      </a:dk1>
      <a:lt1>
        <a:sysClr val="window" lastClr="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ME_project1" id="{A4B97E4A-A1CF-43FD-8CE2-B7DEA820762E}" vid="{9D64823E-28CD-4B98-B4C4-99ED989DA2D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SME_project</Template>
  <TotalTime>3010</TotalTime>
  <Words>1190</Words>
  <Application>Microsoft Office PowerPoint</Application>
  <PresentationFormat>Diavetítés a képernyőre (4:3 oldalarány)</PresentationFormat>
  <Paragraphs>245</Paragraphs>
  <Slides>23</Slides>
  <Notes>1</Notes>
  <HiddenSlides>0</HiddenSlides>
  <MMClips>0</MMClips>
  <ScaleCrop>false</ScaleCrop>
  <HeadingPairs>
    <vt:vector size="8" baseType="variant">
      <vt:variant>
        <vt:lpstr>Használt betűtípusok</vt:lpstr>
      </vt:variant>
      <vt:variant>
        <vt:i4>7</vt:i4>
      </vt:variant>
      <vt:variant>
        <vt:lpstr>Téma</vt:lpstr>
      </vt:variant>
      <vt:variant>
        <vt:i4>5</vt:i4>
      </vt:variant>
      <vt:variant>
        <vt:lpstr>Beágyazott OLE kiszolgálók</vt:lpstr>
      </vt:variant>
      <vt:variant>
        <vt:i4>1</vt:i4>
      </vt:variant>
      <vt:variant>
        <vt:lpstr>Diacímek</vt:lpstr>
      </vt:variant>
      <vt:variant>
        <vt:i4>23</vt:i4>
      </vt:variant>
    </vt:vector>
  </HeadingPairs>
  <TitlesOfParts>
    <vt:vector size="36" baseType="lpstr">
      <vt:lpstr>Arial</vt:lpstr>
      <vt:lpstr>Calibri</vt:lpstr>
      <vt:lpstr>Courier New</vt:lpstr>
      <vt:lpstr>Open Sans</vt:lpstr>
      <vt:lpstr>Webdings</vt:lpstr>
      <vt:lpstr>Wingdings</vt:lpstr>
      <vt:lpstr>Wingdings 2</vt:lpstr>
      <vt:lpstr>SME_project</vt:lpstr>
      <vt:lpstr>CONTENT page</vt:lpstr>
      <vt:lpstr>IMAGE</vt:lpstr>
      <vt:lpstr>BLOCK page </vt:lpstr>
      <vt:lpstr>1_CONTENT page</vt:lpstr>
      <vt:lpstr>Visio.Drawing.11</vt:lpstr>
      <vt:lpstr>SOCIAL SEEDS – Towards a socially responsible and innovative Europe</vt:lpstr>
      <vt:lpstr>The reasonable man adapts himself to the world; the unreasonable one persists in trying to adapt the world to himself. Therefore all progress depends on the unreasonable man. </vt:lpstr>
      <vt:lpstr>Did you know that….?</vt:lpstr>
      <vt:lpstr>What is happening in CEE?</vt:lpstr>
      <vt:lpstr>PowerPoint bemutató</vt:lpstr>
      <vt:lpstr>PowerPoint bemutató</vt:lpstr>
      <vt:lpstr>Good practices – Parents’ House</vt:lpstr>
      <vt:lpstr>Good practice – Bistro No Waste</vt:lpstr>
      <vt:lpstr>Step 1 – Screening of the social enterprise landscape</vt:lpstr>
      <vt:lpstr>Methodology – mentor – mentee „pairing”</vt:lpstr>
      <vt:lpstr>Policy landscape in SOCIAL SEEDS countries</vt:lpstr>
      <vt:lpstr>PowerPoint bemutató</vt:lpstr>
      <vt:lpstr>Benchmarking of SOCIAL SEEDS countries</vt:lpstr>
      <vt:lpstr>PowerPoint bemutató</vt:lpstr>
      <vt:lpstr>PowerPoint bemutató</vt:lpstr>
      <vt:lpstr>PowerPoint bemutató</vt:lpstr>
      <vt:lpstr>PowerPoint bemutató</vt:lpstr>
      <vt:lpstr>TEMPEST European Standardized Evaluation and Supporting System</vt:lpstr>
      <vt:lpstr>Policy diagnostic tool – good practices</vt:lpstr>
      <vt:lpstr>European Standardized Evaluation and Support System</vt:lpstr>
      <vt:lpstr>PowerPoint bemutató</vt:lpstr>
      <vt:lpstr>Questions?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Fiedler</dc:creator>
  <cp:lastModifiedBy>admin</cp:lastModifiedBy>
  <cp:revision>272</cp:revision>
  <dcterms:created xsi:type="dcterms:W3CDTF">2016-06-09T13:33:42Z</dcterms:created>
  <dcterms:modified xsi:type="dcterms:W3CDTF">2017-06-27T04:37:32Z</dcterms:modified>
</cp:coreProperties>
</file>